
<file path=[Content_Types].xml><?xml version="1.0" encoding="utf-8"?>
<Types xmlns="http://schemas.openxmlformats.org/package/2006/content-types">
  <Default Extension="docx" ContentType="application/vnd.openxmlformats-officedocument.wordprocessingml.document"/>
  <Default Extension="jpeg" ContentType="image/jpeg"/>
  <Default Extension="jpg" ContentType="image/png"/>
  <Default Extension="mp4" ContentType="video/mp4"/>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82" r:id="rId2"/>
    <p:sldId id="259" r:id="rId3"/>
    <p:sldId id="260" r:id="rId4"/>
    <p:sldId id="261" r:id="rId5"/>
    <p:sldId id="262" r:id="rId6"/>
    <p:sldId id="263" r:id="rId7"/>
    <p:sldId id="266" r:id="rId8"/>
    <p:sldId id="264" r:id="rId9"/>
    <p:sldId id="265" r:id="rId10"/>
    <p:sldId id="278" r:id="rId11"/>
    <p:sldId id="274" r:id="rId12"/>
    <p:sldId id="279" r:id="rId13"/>
    <p:sldId id="275" r:id="rId14"/>
    <p:sldId id="276" r:id="rId15"/>
    <p:sldId id="277" r:id="rId16"/>
    <p:sldId id="280" r:id="rId17"/>
    <p:sldId id="267" r:id="rId18"/>
    <p:sldId id="268" r:id="rId19"/>
    <p:sldId id="273" r:id="rId20"/>
    <p:sldId id="281" r:id="rId21"/>
    <p:sldId id="269" r:id="rId22"/>
    <p:sldId id="270" r:id="rId23"/>
    <p:sldId id="271" r:id="rId24"/>
    <p:sldId id="272" r:id="rId25"/>
  </p:sldIdLst>
  <p:sldSz cx="9144000" cy="5143500" type="screen16x9"/>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517"/>
    <p:restoredTop sz="93469"/>
  </p:normalViewPr>
  <p:slideViewPr>
    <p:cSldViewPr snapToGrid="0" snapToObjects="1">
      <p:cViewPr varScale="1">
        <p:scale>
          <a:sx n="153" d="100"/>
          <a:sy n="153" d="100"/>
        </p:scale>
        <p:origin x="256" y="176"/>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597819"/>
            <a:ext cx="7772400" cy="1102519"/>
          </a:xfrm>
        </p:spPr>
        <p:txBody>
          <a:bodyPr/>
          <a:lstStyle/>
          <a:p>
            <a:r>
              <a:rPr lang="es-ES_tradnl"/>
              <a:t>Clic para editar título</a:t>
            </a:r>
            <a:endParaRPr lang="es-ES"/>
          </a:p>
        </p:txBody>
      </p:sp>
      <p:sp>
        <p:nvSpPr>
          <p:cNvPr id="3" name="Subtítulo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_tradnl"/>
              <a:t>Haga clic para modificar el estilo de subtítulo del patrón</a:t>
            </a:r>
            <a:endParaRPr lang="es-ES"/>
          </a:p>
        </p:txBody>
      </p:sp>
      <p:sp>
        <p:nvSpPr>
          <p:cNvPr id="4" name="Marcador de fecha 3"/>
          <p:cNvSpPr>
            <a:spLocks noGrp="1"/>
          </p:cNvSpPr>
          <p:nvPr>
            <p:ph type="dt" sz="half" idx="10"/>
          </p:nvPr>
        </p:nvSpPr>
        <p:spPr/>
        <p:txBody>
          <a:bodyPr/>
          <a:lstStyle/>
          <a:p>
            <a:fld id="{FE308AE3-E25A-C641-828E-00377001BF35}" type="datetimeFigureOut">
              <a:rPr lang="es-ES" smtClean="0"/>
              <a:t>26/10/20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A976E77B-21C1-AA4E-A839-E8103AF72AB5}" type="slidenum">
              <a:rPr lang="es-ES" smtClean="0"/>
              <a:t>‹#›</a:t>
            </a:fld>
            <a:endParaRPr lang="es-ES"/>
          </a:p>
        </p:txBody>
      </p:sp>
    </p:spTree>
    <p:extLst>
      <p:ext uri="{BB962C8B-B14F-4D97-AF65-F5344CB8AC3E}">
        <p14:creationId xmlns:p14="http://schemas.microsoft.com/office/powerpoint/2010/main" val="2608123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FE308AE3-E25A-C641-828E-00377001BF35}" type="datetimeFigureOut">
              <a:rPr lang="es-ES" smtClean="0"/>
              <a:t>26/10/20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A976E77B-21C1-AA4E-A839-E8103AF72AB5}" type="slidenum">
              <a:rPr lang="es-ES" smtClean="0"/>
              <a:t>‹#›</a:t>
            </a:fld>
            <a:endParaRPr lang="es-ES"/>
          </a:p>
        </p:txBody>
      </p:sp>
    </p:spTree>
    <p:extLst>
      <p:ext uri="{BB962C8B-B14F-4D97-AF65-F5344CB8AC3E}">
        <p14:creationId xmlns:p14="http://schemas.microsoft.com/office/powerpoint/2010/main" val="2237181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05979"/>
            <a:ext cx="2057400" cy="4388644"/>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457200" y="205979"/>
            <a:ext cx="6019800" cy="4388644"/>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FE308AE3-E25A-C641-828E-00377001BF35}" type="datetimeFigureOut">
              <a:rPr lang="es-ES" smtClean="0"/>
              <a:t>26/10/20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A976E77B-21C1-AA4E-A839-E8103AF72AB5}" type="slidenum">
              <a:rPr lang="es-ES" smtClean="0"/>
              <a:t>‹#›</a:t>
            </a:fld>
            <a:endParaRPr lang="es-ES"/>
          </a:p>
        </p:txBody>
      </p:sp>
    </p:spTree>
    <p:extLst>
      <p:ext uri="{BB962C8B-B14F-4D97-AF65-F5344CB8AC3E}">
        <p14:creationId xmlns:p14="http://schemas.microsoft.com/office/powerpoint/2010/main" val="3991483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FE308AE3-E25A-C641-828E-00377001BF35}" type="datetimeFigureOut">
              <a:rPr lang="es-ES" smtClean="0"/>
              <a:t>26/10/20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A976E77B-21C1-AA4E-A839-E8103AF72AB5}" type="slidenum">
              <a:rPr lang="es-ES" smtClean="0"/>
              <a:t>‹#›</a:t>
            </a:fld>
            <a:endParaRPr lang="es-ES"/>
          </a:p>
        </p:txBody>
      </p:sp>
    </p:spTree>
    <p:extLst>
      <p:ext uri="{BB962C8B-B14F-4D97-AF65-F5344CB8AC3E}">
        <p14:creationId xmlns:p14="http://schemas.microsoft.com/office/powerpoint/2010/main" val="3599199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3305176"/>
            <a:ext cx="7772400" cy="1021556"/>
          </a:xfrm>
        </p:spPr>
        <p:txBody>
          <a:bodyPr anchor="t"/>
          <a:lstStyle>
            <a:lvl1pPr algn="l">
              <a:defRPr sz="3000" b="1" cap="all"/>
            </a:lvl1pPr>
          </a:lstStyle>
          <a:p>
            <a:r>
              <a:rPr lang="es-ES_tradnl"/>
              <a:t>Clic para editar título</a:t>
            </a:r>
            <a:endParaRPr lang="es-ES"/>
          </a:p>
        </p:txBody>
      </p:sp>
      <p:sp>
        <p:nvSpPr>
          <p:cNvPr id="3" name="Marcador de texto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FE308AE3-E25A-C641-828E-00377001BF35}" type="datetimeFigureOut">
              <a:rPr lang="es-ES" smtClean="0"/>
              <a:t>26/10/20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A976E77B-21C1-AA4E-A839-E8103AF72AB5}" type="slidenum">
              <a:rPr lang="es-ES" smtClean="0"/>
              <a:t>‹#›</a:t>
            </a:fld>
            <a:endParaRPr lang="es-ES"/>
          </a:p>
        </p:txBody>
      </p:sp>
    </p:spTree>
    <p:extLst>
      <p:ext uri="{BB962C8B-B14F-4D97-AF65-F5344CB8AC3E}">
        <p14:creationId xmlns:p14="http://schemas.microsoft.com/office/powerpoint/2010/main" val="2457313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4"/>
          <p:cNvSpPr>
            <a:spLocks noGrp="1"/>
          </p:cNvSpPr>
          <p:nvPr>
            <p:ph type="dt" sz="half" idx="10"/>
          </p:nvPr>
        </p:nvSpPr>
        <p:spPr/>
        <p:txBody>
          <a:bodyPr/>
          <a:lstStyle/>
          <a:p>
            <a:fld id="{FE308AE3-E25A-C641-828E-00377001BF35}" type="datetimeFigureOut">
              <a:rPr lang="es-ES" smtClean="0"/>
              <a:t>26/10/20</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A976E77B-21C1-AA4E-A839-E8103AF72AB5}" type="slidenum">
              <a:rPr lang="es-ES" smtClean="0"/>
              <a:t>‹#›</a:t>
            </a:fld>
            <a:endParaRPr lang="es-ES"/>
          </a:p>
        </p:txBody>
      </p:sp>
    </p:spTree>
    <p:extLst>
      <p:ext uri="{BB962C8B-B14F-4D97-AF65-F5344CB8AC3E}">
        <p14:creationId xmlns:p14="http://schemas.microsoft.com/office/powerpoint/2010/main" val="910875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_tradnl"/>
              <a:t>Haga clic para modificar el estilo de texto del patrón</a:t>
            </a:r>
          </a:p>
        </p:txBody>
      </p:sp>
      <p:sp>
        <p:nvSpPr>
          <p:cNvPr id="4" name="Marcador de contenido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6"/>
          <p:cNvSpPr>
            <a:spLocks noGrp="1"/>
          </p:cNvSpPr>
          <p:nvPr>
            <p:ph type="dt" sz="half" idx="10"/>
          </p:nvPr>
        </p:nvSpPr>
        <p:spPr/>
        <p:txBody>
          <a:bodyPr/>
          <a:lstStyle/>
          <a:p>
            <a:fld id="{FE308AE3-E25A-C641-828E-00377001BF35}" type="datetimeFigureOut">
              <a:rPr lang="es-ES" smtClean="0"/>
              <a:t>26/10/20</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A976E77B-21C1-AA4E-A839-E8103AF72AB5}" type="slidenum">
              <a:rPr lang="es-ES" smtClean="0"/>
              <a:t>‹#›</a:t>
            </a:fld>
            <a:endParaRPr lang="es-ES"/>
          </a:p>
        </p:txBody>
      </p:sp>
    </p:spTree>
    <p:extLst>
      <p:ext uri="{BB962C8B-B14F-4D97-AF65-F5344CB8AC3E}">
        <p14:creationId xmlns:p14="http://schemas.microsoft.com/office/powerpoint/2010/main" val="2648141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fecha 2"/>
          <p:cNvSpPr>
            <a:spLocks noGrp="1"/>
          </p:cNvSpPr>
          <p:nvPr>
            <p:ph type="dt" sz="half" idx="10"/>
          </p:nvPr>
        </p:nvSpPr>
        <p:spPr/>
        <p:txBody>
          <a:bodyPr/>
          <a:lstStyle/>
          <a:p>
            <a:fld id="{FE308AE3-E25A-C641-828E-00377001BF35}" type="datetimeFigureOut">
              <a:rPr lang="es-ES" smtClean="0"/>
              <a:t>26/10/20</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A976E77B-21C1-AA4E-A839-E8103AF72AB5}" type="slidenum">
              <a:rPr lang="es-ES" smtClean="0"/>
              <a:t>‹#›</a:t>
            </a:fld>
            <a:endParaRPr lang="es-ES"/>
          </a:p>
        </p:txBody>
      </p:sp>
    </p:spTree>
    <p:extLst>
      <p:ext uri="{BB962C8B-B14F-4D97-AF65-F5344CB8AC3E}">
        <p14:creationId xmlns:p14="http://schemas.microsoft.com/office/powerpoint/2010/main" val="1023525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FE308AE3-E25A-C641-828E-00377001BF35}" type="datetimeFigureOut">
              <a:rPr lang="es-ES" smtClean="0"/>
              <a:t>26/10/20</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A976E77B-21C1-AA4E-A839-E8103AF72AB5}" type="slidenum">
              <a:rPr lang="es-ES" smtClean="0"/>
              <a:t>‹#›</a:t>
            </a:fld>
            <a:endParaRPr lang="es-ES"/>
          </a:p>
        </p:txBody>
      </p:sp>
    </p:spTree>
    <p:extLst>
      <p:ext uri="{BB962C8B-B14F-4D97-AF65-F5344CB8AC3E}">
        <p14:creationId xmlns:p14="http://schemas.microsoft.com/office/powerpoint/2010/main" val="2018946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1" y="204787"/>
            <a:ext cx="3008313" cy="871538"/>
          </a:xfrm>
        </p:spPr>
        <p:txBody>
          <a:bodyPr anchor="b"/>
          <a:lstStyle>
            <a:lvl1pPr algn="l">
              <a:defRPr sz="1500" b="1"/>
            </a:lvl1pPr>
          </a:lstStyle>
          <a:p>
            <a:r>
              <a:rPr lang="es-ES_tradnl"/>
              <a:t>Clic para editar título</a:t>
            </a:r>
            <a:endParaRPr lang="es-ES"/>
          </a:p>
        </p:txBody>
      </p:sp>
      <p:sp>
        <p:nvSpPr>
          <p:cNvPr id="3" name="Marcador de contenido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FE308AE3-E25A-C641-828E-00377001BF35}" type="datetimeFigureOut">
              <a:rPr lang="es-ES" smtClean="0"/>
              <a:t>26/10/20</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A976E77B-21C1-AA4E-A839-E8103AF72AB5}" type="slidenum">
              <a:rPr lang="es-ES" smtClean="0"/>
              <a:t>‹#›</a:t>
            </a:fld>
            <a:endParaRPr lang="es-ES"/>
          </a:p>
        </p:txBody>
      </p:sp>
    </p:spTree>
    <p:extLst>
      <p:ext uri="{BB962C8B-B14F-4D97-AF65-F5344CB8AC3E}">
        <p14:creationId xmlns:p14="http://schemas.microsoft.com/office/powerpoint/2010/main" val="4027816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3600450"/>
            <a:ext cx="5486400" cy="425054"/>
          </a:xfrm>
        </p:spPr>
        <p:txBody>
          <a:bodyPr anchor="b"/>
          <a:lstStyle>
            <a:lvl1pPr algn="l">
              <a:defRPr sz="1500" b="1"/>
            </a:lvl1pPr>
          </a:lstStyle>
          <a:p>
            <a:r>
              <a:rPr lang="es-ES_tradnl"/>
              <a:t>Clic para editar título</a:t>
            </a:r>
            <a:endParaRPr lang="es-ES"/>
          </a:p>
        </p:txBody>
      </p:sp>
      <p:sp>
        <p:nvSpPr>
          <p:cNvPr id="3" name="Marcador de posición de imagen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ES"/>
          </a:p>
        </p:txBody>
      </p:sp>
      <p:sp>
        <p:nvSpPr>
          <p:cNvPr id="4" name="Marcador de texto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FE308AE3-E25A-C641-828E-00377001BF35}" type="datetimeFigureOut">
              <a:rPr lang="es-ES" smtClean="0"/>
              <a:t>26/10/20</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A976E77B-21C1-AA4E-A839-E8103AF72AB5}" type="slidenum">
              <a:rPr lang="es-ES" smtClean="0"/>
              <a:t>‹#›</a:t>
            </a:fld>
            <a:endParaRPr lang="es-ES"/>
          </a:p>
        </p:txBody>
      </p:sp>
    </p:spTree>
    <p:extLst>
      <p:ext uri="{BB962C8B-B14F-4D97-AF65-F5344CB8AC3E}">
        <p14:creationId xmlns:p14="http://schemas.microsoft.com/office/powerpoint/2010/main" val="941903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s-ES_tradnl"/>
              <a:t>Clic para editar título</a:t>
            </a:r>
            <a:endParaRPr lang="es-ES"/>
          </a:p>
        </p:txBody>
      </p:sp>
      <p:sp>
        <p:nvSpPr>
          <p:cNvPr id="3" name="Marcador de texto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E308AE3-E25A-C641-828E-00377001BF35}" type="datetimeFigureOut">
              <a:rPr lang="es-ES" smtClean="0"/>
              <a:t>26/10/20</a:t>
            </a:fld>
            <a:endParaRPr lang="es-ES"/>
          </a:p>
        </p:txBody>
      </p:sp>
      <p:sp>
        <p:nvSpPr>
          <p:cNvPr id="5" name="Marcador de pie de página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976E77B-21C1-AA4E-A839-E8103AF72AB5}" type="slidenum">
              <a:rPr lang="es-ES" smtClean="0"/>
              <a:t>‹#›</a:t>
            </a:fld>
            <a:endParaRPr lang="es-ES"/>
          </a:p>
        </p:txBody>
      </p:sp>
    </p:spTree>
    <p:extLst>
      <p:ext uri="{BB962C8B-B14F-4D97-AF65-F5344CB8AC3E}">
        <p14:creationId xmlns:p14="http://schemas.microsoft.com/office/powerpoint/2010/main" val="24114336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s-E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hyperlink" Target="http://wallace-online.org/converted/pdf/1876_GeographicalDistribution_S718.1.pdf" TargetMode="External"/><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biocon.unam.mx/docencia/ecologia-de-poblaciones-y/lecturas-unidad-2/nature14505.pdf"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epomex.uacam.mx/view/download?file=14/Biogeograf%C3%ADa%20Marina%20.pdf&amp;tipo=paginas"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17385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F804F1-2DB0-804F-82D9-E971E4DD2A4C}"/>
              </a:ext>
            </a:extLst>
          </p:cNvPr>
          <p:cNvSpPr/>
          <p:nvPr/>
        </p:nvSpPr>
        <p:spPr>
          <a:xfrm>
            <a:off x="363161" y="559097"/>
            <a:ext cx="2629120" cy="2011434"/>
          </a:xfrm>
          <a:prstGeom prst="rect">
            <a:avLst/>
          </a:prstGeom>
        </p:spPr>
        <p:txBody>
          <a:bodyPr vert="horz" lIns="91440" tIns="45720" rIns="91440" bIns="45720" rtlCol="0">
            <a:noAutofit/>
          </a:bodyPr>
          <a:lstStyle/>
          <a:p>
            <a:pPr defTabSz="914400">
              <a:lnSpc>
                <a:spcPct val="90000"/>
              </a:lnSpc>
              <a:spcAft>
                <a:spcPts val="600"/>
              </a:spcAft>
            </a:pPr>
            <a:r>
              <a:rPr lang="es-ES_tradnl" sz="1400" dirty="0"/>
              <a:t>La biogeografía es el estudio de la distribución de los organismos en </a:t>
            </a:r>
            <a:r>
              <a:rPr lang="es-ES_tradnl" sz="1400" dirty="0">
                <a:solidFill>
                  <a:srgbClr val="FF0000"/>
                </a:solidFill>
              </a:rPr>
              <a:t>➼</a:t>
            </a:r>
            <a:r>
              <a:rPr lang="es-ES_tradnl" sz="1400" dirty="0"/>
              <a:t> </a:t>
            </a:r>
            <a:r>
              <a:rPr lang="es-ES_tradnl" sz="1400" i="1" dirty="0"/>
              <a:t>el espacio geográfico </a:t>
            </a:r>
            <a:r>
              <a:rPr lang="es-ES_tradnl" sz="1400" dirty="0"/>
              <a:t>y </a:t>
            </a:r>
            <a:r>
              <a:rPr lang="es-ES_tradnl" sz="1400" dirty="0">
                <a:solidFill>
                  <a:srgbClr val="FF0000"/>
                </a:solidFill>
              </a:rPr>
              <a:t>➼ </a:t>
            </a:r>
            <a:r>
              <a:rPr lang="es-ES_tradnl" sz="1400" i="1" dirty="0"/>
              <a:t>a través del tiempo geológico</a:t>
            </a:r>
            <a:r>
              <a:rPr lang="es-ES_tradnl" sz="1400" dirty="0"/>
              <a:t>. Por ello, la biogeografía es un campo de investigación integrador que une conceptos e información de la ecología, la biología evolutiva, la geología y la geografía física.</a:t>
            </a:r>
          </a:p>
          <a:p>
            <a:pPr indent="-228600" defTabSz="914400">
              <a:lnSpc>
                <a:spcPct val="90000"/>
              </a:lnSpc>
              <a:spcAft>
                <a:spcPts val="600"/>
              </a:spcAft>
              <a:buFont typeface="Arial" panose="020B0604020202020204" pitchFamily="34" charset="0"/>
              <a:buChar char="•"/>
            </a:pPr>
            <a:endParaRPr lang="es-ES_tradnl" sz="1400" dirty="0"/>
          </a:p>
          <a:p>
            <a:pPr defTabSz="914400">
              <a:lnSpc>
                <a:spcPct val="90000"/>
              </a:lnSpc>
              <a:spcAft>
                <a:spcPts val="600"/>
              </a:spcAft>
            </a:pPr>
            <a:r>
              <a:rPr lang="es-ES_tradnl" sz="1400" dirty="0"/>
              <a:t>La investigación biogeográfica moderna combina información e ideas de muchos campos, desde aquellos relacionados con las restricciones fisiológicas y ecológicas de la dispersión hasta los fenómenos geológicos y climatológicos que operan a escalas espaciales globales y marcos temporales evolutivos.</a:t>
            </a:r>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51435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418338"/>
            <a:ext cx="4938073" cy="4304390"/>
          </a:xfrm>
          <a:prstGeom prst="roundRect">
            <a:avLst>
              <a:gd name="adj" fmla="val 0"/>
            </a:avLst>
          </a:prstGeom>
          <a:solidFill>
            <a:schemeClr val="tx1"/>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lobal kinematics of tectonic plates and subduction zones since the late Paleozoic Period(720p)" descr="Global kinematics of tectonic plates and subduction zones since the late Paleozoic Period(720p)">
            <a:hlinkClick r:id="" action="ppaction://media"/>
            <a:extLst>
              <a:ext uri="{FF2B5EF4-FFF2-40B4-BE49-F238E27FC236}">
                <a16:creationId xmlns:a16="http://schemas.microsoft.com/office/drawing/2014/main" id="{58E3F7ED-98C1-584A-A501-E25EDEC4F62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20755" y="1225655"/>
            <a:ext cx="4781781" cy="2689752"/>
          </a:xfrm>
          <a:prstGeom prst="rect">
            <a:avLst/>
          </a:prstGeom>
        </p:spPr>
      </p:pic>
    </p:spTree>
    <p:extLst>
      <p:ext uri="{BB962C8B-B14F-4D97-AF65-F5344CB8AC3E}">
        <p14:creationId xmlns:p14="http://schemas.microsoft.com/office/powerpoint/2010/main" val="8598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4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206070-59CA-BB42-AB76-1D2F48D1FC42}"/>
              </a:ext>
            </a:extLst>
          </p:cNvPr>
          <p:cNvPicPr>
            <a:picLocks noChangeAspect="1"/>
          </p:cNvPicPr>
          <p:nvPr/>
        </p:nvPicPr>
        <p:blipFill rotWithShape="1">
          <a:blip r:embed="rId2"/>
          <a:srcRect t="16124" b="10904"/>
          <a:stretch/>
        </p:blipFill>
        <p:spPr>
          <a:xfrm>
            <a:off x="1974997" y="1150444"/>
            <a:ext cx="5194005" cy="2842611"/>
          </a:xfrm>
          <a:prstGeom prst="rect">
            <a:avLst/>
          </a:prstGeom>
        </p:spPr>
      </p:pic>
      <p:sp>
        <p:nvSpPr>
          <p:cNvPr id="6" name="TextBox 5">
            <a:extLst>
              <a:ext uri="{FF2B5EF4-FFF2-40B4-BE49-F238E27FC236}">
                <a16:creationId xmlns:a16="http://schemas.microsoft.com/office/drawing/2014/main" id="{4DAA8429-DB7D-E64F-A1B8-B858C9405A5E}"/>
              </a:ext>
            </a:extLst>
          </p:cNvPr>
          <p:cNvSpPr txBox="1"/>
          <p:nvPr/>
        </p:nvSpPr>
        <p:spPr>
          <a:xfrm>
            <a:off x="510363" y="350874"/>
            <a:ext cx="8048847" cy="738664"/>
          </a:xfrm>
          <a:prstGeom prst="rect">
            <a:avLst/>
          </a:prstGeom>
          <a:noFill/>
        </p:spPr>
        <p:txBody>
          <a:bodyPr wrap="square" rtlCol="0">
            <a:spAutoFit/>
          </a:bodyPr>
          <a:lstStyle/>
          <a:p>
            <a:r>
              <a:rPr lang="es-ES_tradnl" sz="1400" dirty="0"/>
              <a:t>Las regiones biogeográficas, señaladas originalmente por el ornitólogo inglés Philip L. </a:t>
            </a:r>
            <a:r>
              <a:rPr lang="es-ES_tradnl" sz="1400" dirty="0" err="1"/>
              <a:t>Sclater</a:t>
            </a:r>
            <a:r>
              <a:rPr lang="es-ES_tradnl" sz="1400" dirty="0"/>
              <a:t> (1829-1913) y el botánico alemán </a:t>
            </a:r>
            <a:r>
              <a:rPr lang="es-ES_tradnl" sz="1400" dirty="0" err="1"/>
              <a:t>H.G</a:t>
            </a:r>
            <a:r>
              <a:rPr lang="es-ES_tradnl" sz="1400" dirty="0"/>
              <a:t>. Adolf </a:t>
            </a:r>
            <a:r>
              <a:rPr lang="es-ES_tradnl" sz="1400" dirty="0" err="1"/>
              <a:t>Engler</a:t>
            </a:r>
            <a:r>
              <a:rPr lang="es-ES_tradnl" sz="1400" dirty="0"/>
              <a:t> (1844-1930), son grandes áreas con una flora y fauna particular, debido a su aislamiento durante la deriva continental.</a:t>
            </a:r>
          </a:p>
        </p:txBody>
      </p:sp>
      <p:sp>
        <p:nvSpPr>
          <p:cNvPr id="7" name="TextBox 6">
            <a:extLst>
              <a:ext uri="{FF2B5EF4-FFF2-40B4-BE49-F238E27FC236}">
                <a16:creationId xmlns:a16="http://schemas.microsoft.com/office/drawing/2014/main" id="{4EB84102-DC24-404C-BB8B-20F1633EE6BB}"/>
              </a:ext>
            </a:extLst>
          </p:cNvPr>
          <p:cNvSpPr txBox="1"/>
          <p:nvPr/>
        </p:nvSpPr>
        <p:spPr>
          <a:xfrm>
            <a:off x="510363" y="4348716"/>
            <a:ext cx="8048847" cy="523220"/>
          </a:xfrm>
          <a:prstGeom prst="rect">
            <a:avLst/>
          </a:prstGeom>
          <a:noFill/>
        </p:spPr>
        <p:txBody>
          <a:bodyPr wrap="square" rtlCol="0">
            <a:spAutoFit/>
          </a:bodyPr>
          <a:lstStyle/>
          <a:p>
            <a:r>
              <a:rPr lang="es-ES_tradnl" sz="1400" dirty="0"/>
              <a:t>El naturalista inglés Alfred Russell Wallace (1823-1913) contribuyó en gran medida a la biogeografía con su libro "</a:t>
            </a:r>
            <a:r>
              <a:rPr lang="es-ES_tradnl" sz="1400" dirty="0">
                <a:hlinkClick r:id="rId3"/>
              </a:rPr>
              <a:t>La distribución geográfica de los animales</a:t>
            </a:r>
            <a:r>
              <a:rPr lang="es-ES_tradnl" sz="1400" dirty="0"/>
              <a:t>" publicado en 1876.</a:t>
            </a:r>
          </a:p>
        </p:txBody>
      </p:sp>
    </p:spTree>
    <p:extLst>
      <p:ext uri="{BB962C8B-B14F-4D97-AF65-F5344CB8AC3E}">
        <p14:creationId xmlns:p14="http://schemas.microsoft.com/office/powerpoint/2010/main" val="15380071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FEAE179-C525-48F3-AD47-0E9E2B6F2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1430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493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8416" y="0"/>
            <a:ext cx="8423809" cy="344113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7D79F28-D2F3-1D43-ABD5-A3CA78F19F83}"/>
              </a:ext>
            </a:extLst>
          </p:cNvPr>
          <p:cNvPicPr>
            <a:picLocks noChangeAspect="1"/>
          </p:cNvPicPr>
          <p:nvPr/>
        </p:nvPicPr>
        <p:blipFill rotWithShape="1">
          <a:blip r:embed="rId2"/>
          <a:srcRect t="20155" b="901"/>
          <a:stretch/>
        </p:blipFill>
        <p:spPr>
          <a:xfrm>
            <a:off x="719403" y="273106"/>
            <a:ext cx="7777234" cy="2900995"/>
          </a:xfrm>
          <a:prstGeom prst="rect">
            <a:avLst/>
          </a:prstGeom>
        </p:spPr>
      </p:pic>
      <p:sp>
        <p:nvSpPr>
          <p:cNvPr id="16" name="Rectangle 15">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000830" y="4245849"/>
            <a:ext cx="1097280" cy="342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850164A-FCC5-6D4E-95DA-5B3196EA9F8D}"/>
              </a:ext>
            </a:extLst>
          </p:cNvPr>
          <p:cNvSpPr/>
          <p:nvPr/>
        </p:nvSpPr>
        <p:spPr>
          <a:xfrm>
            <a:off x="3872039" y="3662658"/>
            <a:ext cx="4940186" cy="1167680"/>
          </a:xfrm>
          <a:prstGeom prst="rect">
            <a:avLst/>
          </a:prstGeom>
        </p:spPr>
        <p:txBody>
          <a:bodyPr vert="horz" lIns="91440" tIns="45720" rIns="91440" bIns="45720" rtlCol="0" anchor="ctr">
            <a:normAutofit/>
          </a:bodyPr>
          <a:lstStyle/>
          <a:p>
            <a:pPr defTabSz="914400">
              <a:lnSpc>
                <a:spcPct val="90000"/>
              </a:lnSpc>
              <a:spcAft>
                <a:spcPts val="600"/>
              </a:spcAft>
            </a:pPr>
            <a:r>
              <a:rPr lang="es-ES_tradnl" sz="1400"/>
              <a:t>La teoría científica de la biogeografía surge del trabajo de naturalistas y exploradores como Alexander von Humboldt (1769-1859), Hewett Cottrell Watson (1804-1881), Alphonse de Candolle (1806-1893), Alfred Russel Wallace (1823–1913) y Philip Lutley Sclater (1829–1913), entre otros.</a:t>
            </a:r>
          </a:p>
        </p:txBody>
      </p:sp>
      <p:sp>
        <p:nvSpPr>
          <p:cNvPr id="6" name="TextBox 5">
            <a:extLst>
              <a:ext uri="{FF2B5EF4-FFF2-40B4-BE49-F238E27FC236}">
                <a16:creationId xmlns:a16="http://schemas.microsoft.com/office/drawing/2014/main" id="{F5A05B1F-594D-CE46-B097-4A8718F5A6A7}"/>
              </a:ext>
            </a:extLst>
          </p:cNvPr>
          <p:cNvSpPr txBox="1"/>
          <p:nvPr/>
        </p:nvSpPr>
        <p:spPr>
          <a:xfrm>
            <a:off x="536028" y="3605048"/>
            <a:ext cx="2766455" cy="461665"/>
          </a:xfrm>
          <a:prstGeom prst="rect">
            <a:avLst/>
          </a:prstGeom>
          <a:noFill/>
        </p:spPr>
        <p:txBody>
          <a:bodyPr wrap="square" rtlCol="0">
            <a:spAutoFit/>
          </a:bodyPr>
          <a:lstStyle/>
          <a:p>
            <a:r>
              <a:rPr lang="es-ES_tradnl" sz="1200" dirty="0"/>
              <a:t>Alfred Russel Wallace, La distribución geográfica de los animales</a:t>
            </a:r>
          </a:p>
        </p:txBody>
      </p:sp>
    </p:spTree>
    <p:extLst>
      <p:ext uri="{BB962C8B-B14F-4D97-AF65-F5344CB8AC3E}">
        <p14:creationId xmlns:p14="http://schemas.microsoft.com/office/powerpoint/2010/main" val="13481726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9580CA-6FD6-B342-8C68-DC593E150F32}"/>
              </a:ext>
            </a:extLst>
          </p:cNvPr>
          <p:cNvSpPr/>
          <p:nvPr/>
        </p:nvSpPr>
        <p:spPr>
          <a:xfrm>
            <a:off x="680483" y="1499058"/>
            <a:ext cx="7783033" cy="954107"/>
          </a:xfrm>
          <a:prstGeom prst="rect">
            <a:avLst/>
          </a:prstGeom>
        </p:spPr>
        <p:txBody>
          <a:bodyPr wrap="square">
            <a:spAutoFit/>
          </a:bodyPr>
          <a:lstStyle/>
          <a:p>
            <a:r>
              <a:rPr lang="es-ES_tradnl" sz="1400" dirty="0"/>
              <a:t>Originalmente, se identificaron seis regiones biogeográficas: </a:t>
            </a:r>
            <a:r>
              <a:rPr lang="es-ES_tradnl" sz="1400" dirty="0">
                <a:solidFill>
                  <a:srgbClr val="FF0000"/>
                </a:solidFill>
              </a:rPr>
              <a:t>➼</a:t>
            </a:r>
            <a:r>
              <a:rPr lang="es-ES_tradnl" sz="1400" dirty="0" err="1"/>
              <a:t>Paleártica</a:t>
            </a:r>
            <a:r>
              <a:rPr lang="es-ES_tradnl" sz="1400" dirty="0"/>
              <a:t> (Europa y Asia), </a:t>
            </a:r>
            <a:r>
              <a:rPr lang="es-ES_tradnl" sz="1400" dirty="0">
                <a:solidFill>
                  <a:srgbClr val="FF0000"/>
                </a:solidFill>
              </a:rPr>
              <a:t>➼</a:t>
            </a:r>
            <a:r>
              <a:rPr lang="es-ES_tradnl" sz="1400" dirty="0" err="1"/>
              <a:t>Neártica</a:t>
            </a:r>
            <a:r>
              <a:rPr lang="es-ES_tradnl" sz="1400" dirty="0"/>
              <a:t> (América del Norte), </a:t>
            </a:r>
            <a:r>
              <a:rPr lang="es-ES_tradnl" sz="1400" dirty="0">
                <a:solidFill>
                  <a:srgbClr val="FF0000"/>
                </a:solidFill>
              </a:rPr>
              <a:t>➼</a:t>
            </a:r>
            <a:r>
              <a:rPr lang="es-ES_tradnl" sz="1400" dirty="0" err="1"/>
              <a:t>Neotropical</a:t>
            </a:r>
            <a:r>
              <a:rPr lang="es-ES_tradnl" sz="1400" dirty="0"/>
              <a:t> (México, América Central y del Sur), </a:t>
            </a:r>
            <a:r>
              <a:rPr lang="es-ES_tradnl" sz="1400" dirty="0">
                <a:solidFill>
                  <a:srgbClr val="FF0000"/>
                </a:solidFill>
              </a:rPr>
              <a:t>➼</a:t>
            </a:r>
            <a:r>
              <a:rPr lang="es-ES_tradnl" sz="1400" dirty="0"/>
              <a:t>Etíope (África), </a:t>
            </a:r>
            <a:r>
              <a:rPr lang="es-ES_tradnl" sz="1400" dirty="0">
                <a:solidFill>
                  <a:srgbClr val="FF0000"/>
                </a:solidFill>
              </a:rPr>
              <a:t>➼</a:t>
            </a:r>
            <a:r>
              <a:rPr lang="es-ES_tradnl" sz="1400" dirty="0"/>
              <a:t>India (Sudeste de Asia, Indonesia) y </a:t>
            </a:r>
            <a:r>
              <a:rPr lang="es-ES_tradnl" sz="1400" dirty="0">
                <a:solidFill>
                  <a:srgbClr val="FF0000"/>
                </a:solidFill>
              </a:rPr>
              <a:t>➼</a:t>
            </a:r>
            <a:r>
              <a:rPr lang="es-ES_tradnl" sz="1400" dirty="0"/>
              <a:t>Australiana (Australia y Nueva Guinea). Se añadieron dos, al reconocer la unicidad de las condiciones de </a:t>
            </a:r>
            <a:r>
              <a:rPr lang="es-ES_tradnl" sz="1400" dirty="0">
                <a:solidFill>
                  <a:srgbClr val="FF0000"/>
                </a:solidFill>
              </a:rPr>
              <a:t>➼</a:t>
            </a:r>
            <a:r>
              <a:rPr lang="es-ES_tradnl" sz="1400" dirty="0"/>
              <a:t>Oceanía (Polinesia, </a:t>
            </a:r>
            <a:r>
              <a:rPr lang="es-ES_tradnl" sz="1400" dirty="0" err="1"/>
              <a:t>Fiji</a:t>
            </a:r>
            <a:r>
              <a:rPr lang="es-ES_tradnl" sz="1400" dirty="0"/>
              <a:t> y Micronesia) y la </a:t>
            </a:r>
            <a:r>
              <a:rPr lang="es-ES_tradnl" sz="1400" dirty="0">
                <a:solidFill>
                  <a:srgbClr val="FF0000"/>
                </a:solidFill>
              </a:rPr>
              <a:t>➼</a:t>
            </a:r>
            <a:r>
              <a:rPr lang="es-ES_tradnl" sz="1400" dirty="0"/>
              <a:t>Antártida.</a:t>
            </a:r>
            <a:endParaRPr lang="es-ES_tradnl" sz="1400" b="0" i="0" u="none" strike="noStrike" dirty="0">
              <a:effectLst/>
            </a:endParaRPr>
          </a:p>
        </p:txBody>
      </p:sp>
      <p:sp>
        <p:nvSpPr>
          <p:cNvPr id="5" name="TextBox 4">
            <a:extLst>
              <a:ext uri="{FF2B5EF4-FFF2-40B4-BE49-F238E27FC236}">
                <a16:creationId xmlns:a16="http://schemas.microsoft.com/office/drawing/2014/main" id="{120F7B62-B601-EB4A-A5B6-D51F5FA3D3B8}"/>
              </a:ext>
            </a:extLst>
          </p:cNvPr>
          <p:cNvSpPr txBox="1"/>
          <p:nvPr/>
        </p:nvSpPr>
        <p:spPr>
          <a:xfrm>
            <a:off x="680483" y="3221665"/>
            <a:ext cx="7783033" cy="523220"/>
          </a:xfrm>
          <a:prstGeom prst="rect">
            <a:avLst/>
          </a:prstGeom>
          <a:noFill/>
        </p:spPr>
        <p:txBody>
          <a:bodyPr wrap="square" rtlCol="0">
            <a:spAutoFit/>
          </a:bodyPr>
          <a:lstStyle/>
          <a:p>
            <a:r>
              <a:rPr lang="es-ES_tradnl" sz="1400" dirty="0"/>
              <a:t>Siguiendo las convenciones de nomenclatura establecidas en el Código Internacional de Nomenclatura de Área, </a:t>
            </a:r>
            <a:r>
              <a:rPr lang="es-ES_tradnl" sz="1400" dirty="0" err="1"/>
              <a:t>Morrone</a:t>
            </a:r>
            <a:r>
              <a:rPr lang="es-ES_tradnl" sz="1400" dirty="0"/>
              <a:t> (2015) definió los siguientes </a:t>
            </a:r>
            <a:r>
              <a:rPr lang="es-ES_tradnl" sz="1400" i="1" dirty="0"/>
              <a:t>reinos biogeográficos </a:t>
            </a:r>
            <a:r>
              <a:rPr lang="es-ES_tradnl" sz="1400" dirty="0"/>
              <a:t>y las regiones que contienen:</a:t>
            </a:r>
          </a:p>
        </p:txBody>
      </p:sp>
    </p:spTree>
    <p:extLst>
      <p:ext uri="{BB962C8B-B14F-4D97-AF65-F5344CB8AC3E}">
        <p14:creationId xmlns:p14="http://schemas.microsoft.com/office/powerpoint/2010/main" val="2909555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map&#10;&#10;Description automatically generated">
            <a:extLst>
              <a:ext uri="{FF2B5EF4-FFF2-40B4-BE49-F238E27FC236}">
                <a16:creationId xmlns:a16="http://schemas.microsoft.com/office/drawing/2014/main" id="{099B7C4F-82DF-D04D-B3FC-7DEC40ED367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109998" y="789709"/>
            <a:ext cx="5034002" cy="3146251"/>
          </a:xfrm>
          <a:prstGeom prst="rect">
            <a:avLst/>
          </a:prstGeom>
        </p:spPr>
      </p:pic>
      <p:sp>
        <p:nvSpPr>
          <p:cNvPr id="4" name="Rectangle 3">
            <a:extLst>
              <a:ext uri="{FF2B5EF4-FFF2-40B4-BE49-F238E27FC236}">
                <a16:creationId xmlns:a16="http://schemas.microsoft.com/office/drawing/2014/main" id="{BD574717-383D-AE4B-AE28-2F5A8CB021E2}"/>
              </a:ext>
            </a:extLst>
          </p:cNvPr>
          <p:cNvSpPr/>
          <p:nvPr/>
        </p:nvSpPr>
        <p:spPr>
          <a:xfrm>
            <a:off x="893715" y="453931"/>
            <a:ext cx="7123813" cy="4401205"/>
          </a:xfrm>
          <a:prstGeom prst="rect">
            <a:avLst/>
          </a:prstGeom>
        </p:spPr>
        <p:txBody>
          <a:bodyPr wrap="square">
            <a:spAutoFit/>
          </a:bodyPr>
          <a:lstStyle/>
          <a:p>
            <a:r>
              <a:rPr lang="es-ES_tradnl" sz="1400" b="1" dirty="0"/>
              <a:t>Reino </a:t>
            </a:r>
            <a:r>
              <a:rPr lang="es-ES_tradnl" sz="1400" b="1" dirty="0" err="1"/>
              <a:t>holárctico</a:t>
            </a:r>
            <a:r>
              <a:rPr lang="es-ES_tradnl" sz="1400" b="1" dirty="0"/>
              <a:t> </a:t>
            </a:r>
            <a:r>
              <a:rPr lang="es-ES_tradnl" sz="1400" dirty="0"/>
              <a:t>[</a:t>
            </a:r>
            <a:r>
              <a:rPr lang="es-ES_tradnl" sz="1400" dirty="0" err="1"/>
              <a:t>Heilprin</a:t>
            </a:r>
            <a:r>
              <a:rPr lang="es-ES_tradnl" sz="1400" dirty="0"/>
              <a:t> (1887)]</a:t>
            </a:r>
          </a:p>
          <a:p>
            <a:pPr marL="358775"/>
            <a:r>
              <a:rPr lang="es-ES_tradnl" sz="1400" i="1" dirty="0"/>
              <a:t>Región </a:t>
            </a:r>
            <a:r>
              <a:rPr lang="es-ES_tradnl" sz="1400" i="1" dirty="0" err="1"/>
              <a:t>neártica</a:t>
            </a:r>
            <a:r>
              <a:rPr lang="es-ES_tradnl" sz="1400" i="1" dirty="0"/>
              <a:t> </a:t>
            </a:r>
            <a:r>
              <a:rPr lang="es-ES_tradnl" sz="1400" dirty="0"/>
              <a:t>[</a:t>
            </a:r>
            <a:r>
              <a:rPr lang="es-ES_tradnl" sz="1400" dirty="0" err="1"/>
              <a:t>Sclater</a:t>
            </a:r>
            <a:r>
              <a:rPr lang="es-ES_tradnl" sz="1400" dirty="0"/>
              <a:t> (1858)]</a:t>
            </a:r>
          </a:p>
          <a:p>
            <a:pPr marL="358775"/>
            <a:r>
              <a:rPr lang="es-ES_tradnl" sz="1400" i="1" dirty="0"/>
              <a:t>Región </a:t>
            </a:r>
            <a:r>
              <a:rPr lang="es-ES_tradnl" sz="1400" i="1" dirty="0" err="1"/>
              <a:t>paleártica</a:t>
            </a:r>
            <a:r>
              <a:rPr lang="es-ES_tradnl" sz="1400" i="1" dirty="0"/>
              <a:t> </a:t>
            </a:r>
            <a:r>
              <a:rPr lang="es-ES_tradnl" sz="1400" dirty="0"/>
              <a:t>[</a:t>
            </a:r>
            <a:r>
              <a:rPr lang="es-ES_tradnl" sz="1400" dirty="0" err="1"/>
              <a:t>Sclater</a:t>
            </a:r>
            <a:r>
              <a:rPr lang="es-ES_tradnl" sz="1400" dirty="0"/>
              <a:t> (1858)]</a:t>
            </a:r>
          </a:p>
          <a:p>
            <a:r>
              <a:rPr lang="es-ES_tradnl" sz="1400" b="1" dirty="0"/>
              <a:t>Reino </a:t>
            </a:r>
            <a:r>
              <a:rPr lang="es-ES_tradnl" sz="1400" b="1" dirty="0" err="1"/>
              <a:t>holotropical</a:t>
            </a:r>
            <a:r>
              <a:rPr lang="es-ES_tradnl" sz="1400" b="1" dirty="0"/>
              <a:t> </a:t>
            </a:r>
            <a:r>
              <a:rPr lang="es-ES_tradnl" sz="1400" dirty="0"/>
              <a:t>[</a:t>
            </a:r>
            <a:r>
              <a:rPr lang="es-ES_tradnl" sz="1400" dirty="0" err="1"/>
              <a:t>Rapoport</a:t>
            </a:r>
            <a:r>
              <a:rPr lang="es-ES_tradnl" sz="1400" dirty="0"/>
              <a:t> (1968)]</a:t>
            </a:r>
          </a:p>
          <a:p>
            <a:pPr marL="358775"/>
            <a:r>
              <a:rPr lang="es-ES_tradnl" sz="1400" i="1" dirty="0"/>
              <a:t>Región </a:t>
            </a:r>
            <a:r>
              <a:rPr lang="es-ES_tradnl" sz="1400" i="1" dirty="0" err="1"/>
              <a:t>neotropical</a:t>
            </a:r>
            <a:r>
              <a:rPr lang="es-ES_tradnl" sz="1400" i="1" dirty="0"/>
              <a:t> </a:t>
            </a:r>
            <a:r>
              <a:rPr lang="es-ES_tradnl" sz="1400" dirty="0"/>
              <a:t>[</a:t>
            </a:r>
            <a:r>
              <a:rPr lang="es-ES_tradnl" sz="1400" dirty="0" err="1"/>
              <a:t>Sclater</a:t>
            </a:r>
            <a:r>
              <a:rPr lang="es-ES_tradnl" sz="1400" dirty="0"/>
              <a:t> (1858)]</a:t>
            </a:r>
          </a:p>
          <a:p>
            <a:pPr marL="358775"/>
            <a:r>
              <a:rPr lang="es-ES_tradnl" sz="1400" i="1" dirty="0"/>
              <a:t>Región </a:t>
            </a:r>
            <a:r>
              <a:rPr lang="es-ES_tradnl" sz="1400" i="1" dirty="0" err="1"/>
              <a:t>etiope</a:t>
            </a:r>
            <a:r>
              <a:rPr lang="es-ES_tradnl" sz="1400" i="1" dirty="0"/>
              <a:t> </a:t>
            </a:r>
            <a:r>
              <a:rPr lang="es-ES_tradnl" sz="1400" dirty="0"/>
              <a:t>[</a:t>
            </a:r>
            <a:r>
              <a:rPr lang="es-ES_tradnl" sz="1400" dirty="0" err="1"/>
              <a:t>Sclater</a:t>
            </a:r>
            <a:r>
              <a:rPr lang="es-ES_tradnl" sz="1400" dirty="0"/>
              <a:t> (1858)]</a:t>
            </a:r>
          </a:p>
          <a:p>
            <a:pPr marL="358775"/>
            <a:r>
              <a:rPr lang="es-ES_tradnl" sz="1400" i="1" dirty="0"/>
              <a:t>Región oriental </a:t>
            </a:r>
            <a:r>
              <a:rPr lang="es-ES_tradnl" sz="1400" dirty="0"/>
              <a:t>[Wallace (1876)]</a:t>
            </a:r>
          </a:p>
          <a:p>
            <a:r>
              <a:rPr lang="es-ES_tradnl" sz="1400" b="1" dirty="0"/>
              <a:t>Reino austral </a:t>
            </a:r>
            <a:r>
              <a:rPr lang="es-ES_tradnl" sz="1400" dirty="0"/>
              <a:t>[</a:t>
            </a:r>
            <a:r>
              <a:rPr lang="es-ES_tradnl" sz="1400" dirty="0" err="1"/>
              <a:t>Engler</a:t>
            </a:r>
            <a:r>
              <a:rPr lang="es-ES_tradnl" sz="1400" dirty="0"/>
              <a:t> (1899)]</a:t>
            </a:r>
          </a:p>
          <a:p>
            <a:pPr marL="358775"/>
            <a:r>
              <a:rPr lang="es-ES_tradnl" sz="1400" i="1" dirty="0"/>
              <a:t>Región del Cabo </a:t>
            </a:r>
            <a:r>
              <a:rPr lang="es-ES_tradnl" sz="1400" dirty="0"/>
              <a:t>[</a:t>
            </a:r>
            <a:r>
              <a:rPr lang="es-ES_tradnl" sz="1400" dirty="0" err="1"/>
              <a:t>Grisebach</a:t>
            </a:r>
            <a:r>
              <a:rPr lang="es-ES_tradnl" sz="1400" dirty="0"/>
              <a:t> (1872)]</a:t>
            </a:r>
          </a:p>
          <a:p>
            <a:pPr marL="358775"/>
            <a:r>
              <a:rPr lang="es-ES_tradnl" sz="1400" i="1" dirty="0"/>
              <a:t>Región andina </a:t>
            </a:r>
            <a:r>
              <a:rPr lang="es-ES_tradnl" sz="1400" dirty="0"/>
              <a:t>[</a:t>
            </a:r>
            <a:r>
              <a:rPr lang="es-ES_tradnl" sz="1400" dirty="0" err="1"/>
              <a:t>Engler</a:t>
            </a:r>
            <a:r>
              <a:rPr lang="es-ES_tradnl" sz="1400" dirty="0"/>
              <a:t> (1882)]</a:t>
            </a:r>
          </a:p>
          <a:p>
            <a:pPr marL="358775"/>
            <a:r>
              <a:rPr lang="es-ES_tradnl" sz="1400" i="1" dirty="0"/>
              <a:t>Región australiana </a:t>
            </a:r>
            <a:r>
              <a:rPr lang="es-ES_tradnl" sz="1400" dirty="0"/>
              <a:t>[</a:t>
            </a:r>
            <a:r>
              <a:rPr lang="es-ES_tradnl" sz="1400" dirty="0" err="1"/>
              <a:t>Sclater</a:t>
            </a:r>
            <a:r>
              <a:rPr lang="es-ES_tradnl" sz="1400" dirty="0"/>
              <a:t> (1858)]</a:t>
            </a:r>
          </a:p>
          <a:p>
            <a:pPr marL="358775"/>
            <a:r>
              <a:rPr lang="es-ES_tradnl" sz="1400" i="1" dirty="0"/>
              <a:t>Región antártica </a:t>
            </a:r>
            <a:r>
              <a:rPr lang="es-ES_tradnl" sz="1400" dirty="0"/>
              <a:t>[</a:t>
            </a:r>
            <a:r>
              <a:rPr lang="es-ES_tradnl" sz="1400" dirty="0" err="1"/>
              <a:t>Grisebach</a:t>
            </a:r>
            <a:r>
              <a:rPr lang="es-ES_tradnl" sz="1400" dirty="0"/>
              <a:t> (1872)]</a:t>
            </a:r>
          </a:p>
          <a:p>
            <a:endParaRPr lang="es-ES_tradnl" sz="1400" dirty="0"/>
          </a:p>
          <a:p>
            <a:endParaRPr lang="es-ES_tradnl" sz="1400" dirty="0"/>
          </a:p>
          <a:p>
            <a:r>
              <a:rPr lang="es-ES_tradnl" sz="1400" b="1" dirty="0"/>
              <a:t>Zonas de transición:</a:t>
            </a:r>
          </a:p>
          <a:p>
            <a:r>
              <a:rPr lang="es-ES_tradnl" sz="1400" dirty="0"/>
              <a:t>Zona de transición mexicana (transición </a:t>
            </a:r>
            <a:r>
              <a:rPr lang="es-ES_tradnl" sz="1400" dirty="0" err="1"/>
              <a:t>neártica-neotropical</a:t>
            </a:r>
            <a:r>
              <a:rPr lang="es-ES_tradnl" sz="1400" dirty="0"/>
              <a:t>)</a:t>
            </a:r>
          </a:p>
          <a:p>
            <a:r>
              <a:rPr lang="es-ES_tradnl" sz="1400" dirty="0"/>
              <a:t>Zona de transición </a:t>
            </a:r>
            <a:r>
              <a:rPr lang="es-ES_tradnl" sz="1400" dirty="0" err="1"/>
              <a:t>saharo</a:t>
            </a:r>
            <a:r>
              <a:rPr lang="es-ES_tradnl" sz="1400" dirty="0"/>
              <a:t>-árabe (transición </a:t>
            </a:r>
            <a:r>
              <a:rPr lang="es-ES_tradnl" sz="1400" dirty="0" err="1"/>
              <a:t>paleártico</a:t>
            </a:r>
            <a:r>
              <a:rPr lang="es-ES_tradnl" sz="1400" dirty="0"/>
              <a:t>-etíope)</a:t>
            </a:r>
          </a:p>
          <a:p>
            <a:r>
              <a:rPr lang="es-ES_tradnl" sz="1400" dirty="0"/>
              <a:t>Zona de transición china (transición de la zona de transición </a:t>
            </a:r>
            <a:r>
              <a:rPr lang="es-ES_tradnl" sz="1400" dirty="0" err="1"/>
              <a:t>paleártico</a:t>
            </a:r>
            <a:r>
              <a:rPr lang="es-ES_tradnl" sz="1400" dirty="0"/>
              <a:t>-oriental)</a:t>
            </a:r>
          </a:p>
          <a:p>
            <a:r>
              <a:rPr lang="es-ES_tradnl" sz="1400" dirty="0"/>
              <a:t>Zona de transición indo-malaya, indonesia o de Wallace (transición oriental-australiana)</a:t>
            </a:r>
          </a:p>
          <a:p>
            <a:r>
              <a:rPr lang="es-ES_tradnl" sz="1400" dirty="0"/>
              <a:t>Zona de transición sudamericana (transición </a:t>
            </a:r>
            <a:r>
              <a:rPr lang="es-ES_tradnl" sz="1400" dirty="0" err="1"/>
              <a:t>neotropical</a:t>
            </a:r>
            <a:r>
              <a:rPr lang="es-ES_tradnl" sz="1400" dirty="0"/>
              <a:t>-andina)</a:t>
            </a:r>
          </a:p>
        </p:txBody>
      </p:sp>
    </p:spTree>
    <p:extLst>
      <p:ext uri="{BB962C8B-B14F-4D97-AF65-F5344CB8AC3E}">
        <p14:creationId xmlns:p14="http://schemas.microsoft.com/office/powerpoint/2010/main" val="1458247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15BAEF-5B3D-B34F-B507-655A9EBE7C85}"/>
              </a:ext>
            </a:extLst>
          </p:cNvPr>
          <p:cNvPicPr>
            <a:picLocks noChangeAspect="1"/>
          </p:cNvPicPr>
          <p:nvPr/>
        </p:nvPicPr>
        <p:blipFill>
          <a:blip r:embed="rId2"/>
          <a:stretch>
            <a:fillRect/>
          </a:stretch>
        </p:blipFill>
        <p:spPr>
          <a:xfrm>
            <a:off x="1556217" y="733645"/>
            <a:ext cx="7587783" cy="3963046"/>
          </a:xfrm>
          <a:prstGeom prst="rect">
            <a:avLst/>
          </a:prstGeom>
        </p:spPr>
      </p:pic>
      <p:sp>
        <p:nvSpPr>
          <p:cNvPr id="5" name="TextBox 4">
            <a:extLst>
              <a:ext uri="{FF2B5EF4-FFF2-40B4-BE49-F238E27FC236}">
                <a16:creationId xmlns:a16="http://schemas.microsoft.com/office/drawing/2014/main" id="{93CB93CE-A496-C14D-A2B1-35A344A6DF3A}"/>
              </a:ext>
            </a:extLst>
          </p:cNvPr>
          <p:cNvSpPr txBox="1"/>
          <p:nvPr/>
        </p:nvSpPr>
        <p:spPr>
          <a:xfrm>
            <a:off x="231227" y="186481"/>
            <a:ext cx="4831772" cy="4770537"/>
          </a:xfrm>
          <a:prstGeom prst="rect">
            <a:avLst/>
          </a:prstGeom>
          <a:noFill/>
        </p:spPr>
        <p:txBody>
          <a:bodyPr wrap="none" rtlCol="0">
            <a:spAutoFit/>
          </a:bodyPr>
          <a:lstStyle/>
          <a:p>
            <a:r>
              <a:rPr lang="es-ES_tradnl" sz="1400" dirty="0"/>
              <a:t>Reinos biogeográficos marinos [</a:t>
            </a:r>
            <a:r>
              <a:rPr lang="es-ES_tradnl" sz="1400" dirty="0" err="1"/>
              <a:t>Briggs</a:t>
            </a:r>
            <a:r>
              <a:rPr lang="es-ES_tradnl" sz="1400" dirty="0"/>
              <a:t> (1995) y </a:t>
            </a:r>
            <a:r>
              <a:rPr lang="es-ES_tradnl" sz="1400" dirty="0" err="1"/>
              <a:t>Morrone</a:t>
            </a:r>
            <a:r>
              <a:rPr lang="es-ES_tradnl" sz="1400" dirty="0"/>
              <a:t> (2009)]</a:t>
            </a:r>
          </a:p>
          <a:p>
            <a:endParaRPr lang="es-ES_tradnl" sz="1400" dirty="0"/>
          </a:p>
          <a:p>
            <a:r>
              <a:rPr lang="es-ES_tradnl" sz="1200" dirty="0"/>
              <a:t>Región del Indo-Pacífico occidental</a:t>
            </a:r>
          </a:p>
          <a:p>
            <a:r>
              <a:rPr lang="es-ES_tradnl" sz="1200" dirty="0"/>
              <a:t>Región del Pacífico oriental</a:t>
            </a:r>
          </a:p>
          <a:p>
            <a:r>
              <a:rPr lang="es-ES_tradnl" sz="1200" dirty="0"/>
              <a:t>Región del Atlántico occidental</a:t>
            </a:r>
          </a:p>
          <a:p>
            <a:r>
              <a:rPr lang="es-ES_tradnl" sz="1200" dirty="0"/>
              <a:t>Región del Atlántico este</a:t>
            </a:r>
          </a:p>
          <a:p>
            <a:r>
              <a:rPr lang="es-ES_tradnl" sz="1200" dirty="0"/>
              <a:t>Región del sur de Australia</a:t>
            </a:r>
          </a:p>
          <a:p>
            <a:r>
              <a:rPr lang="es-ES_tradnl" sz="1200" dirty="0"/>
              <a:t>Región del norte de Nueva Zelanda</a:t>
            </a:r>
          </a:p>
          <a:p>
            <a:r>
              <a:rPr lang="es-ES_tradnl" sz="1200" dirty="0"/>
              <a:t>Región de Sudamérica occidental</a:t>
            </a:r>
          </a:p>
          <a:p>
            <a:r>
              <a:rPr lang="es-ES_tradnl" sz="1200" dirty="0"/>
              <a:t>Región del este de América del Sur</a:t>
            </a:r>
          </a:p>
          <a:p>
            <a:r>
              <a:rPr lang="es-ES_tradnl" sz="1200" dirty="0"/>
              <a:t>Región del sur de África</a:t>
            </a:r>
          </a:p>
          <a:p>
            <a:r>
              <a:rPr lang="es-ES_tradnl" sz="1200" dirty="0"/>
              <a:t>Región mediterránea-atlántica</a:t>
            </a:r>
          </a:p>
          <a:p>
            <a:r>
              <a:rPr lang="es-ES_tradnl" sz="1200" dirty="0"/>
              <a:t>Región de Carolina</a:t>
            </a:r>
          </a:p>
          <a:p>
            <a:r>
              <a:rPr lang="es-ES_tradnl" sz="1200" dirty="0"/>
              <a:t>Región de California</a:t>
            </a:r>
          </a:p>
          <a:p>
            <a:r>
              <a:rPr lang="es-ES_tradnl" sz="1200" dirty="0"/>
              <a:t>Región de Japón</a:t>
            </a:r>
          </a:p>
          <a:p>
            <a:r>
              <a:rPr lang="es-ES_tradnl" sz="1200" dirty="0"/>
              <a:t>Región de Tasmania</a:t>
            </a:r>
          </a:p>
          <a:p>
            <a:r>
              <a:rPr lang="es-ES_tradnl" sz="1200" dirty="0"/>
              <a:t>Región sur de Nueva Zelanda</a:t>
            </a:r>
          </a:p>
          <a:p>
            <a:r>
              <a:rPr lang="es-ES_tradnl" sz="1200" dirty="0"/>
              <a:t>Región de las antípodas</a:t>
            </a:r>
          </a:p>
          <a:p>
            <a:r>
              <a:rPr lang="es-ES_tradnl" sz="1200" dirty="0"/>
              <a:t>Región sub-antártica</a:t>
            </a:r>
          </a:p>
          <a:p>
            <a:r>
              <a:rPr lang="es-ES_tradnl" sz="1200" dirty="0"/>
              <a:t>Región de Magallanes</a:t>
            </a:r>
          </a:p>
          <a:p>
            <a:r>
              <a:rPr lang="es-ES_tradnl" sz="1200" dirty="0"/>
              <a:t>Región boreal del Pacífico oriental</a:t>
            </a:r>
          </a:p>
          <a:p>
            <a:r>
              <a:rPr lang="es-ES_tradnl" sz="1200" dirty="0"/>
              <a:t>Región boreal del Atlántico occidental</a:t>
            </a:r>
          </a:p>
          <a:p>
            <a:r>
              <a:rPr lang="es-ES_tradnl" sz="1200" dirty="0"/>
              <a:t>Región boreal del Atlántico oriental</a:t>
            </a:r>
          </a:p>
          <a:p>
            <a:r>
              <a:rPr lang="es-ES_tradnl" sz="1200" dirty="0"/>
              <a:t>Región antártica</a:t>
            </a:r>
          </a:p>
          <a:p>
            <a:r>
              <a:rPr lang="es-ES_tradnl" sz="1200" dirty="0"/>
              <a:t>Región ártica</a:t>
            </a:r>
          </a:p>
        </p:txBody>
      </p:sp>
    </p:spTree>
    <p:extLst>
      <p:ext uri="{BB962C8B-B14F-4D97-AF65-F5344CB8AC3E}">
        <p14:creationId xmlns:p14="http://schemas.microsoft.com/office/powerpoint/2010/main" val="2947166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20D84D0-46D9-9847-8945-21597444E730}"/>
              </a:ext>
            </a:extLst>
          </p:cNvPr>
          <p:cNvSpPr/>
          <p:nvPr/>
        </p:nvSpPr>
        <p:spPr>
          <a:xfrm>
            <a:off x="626882" y="2110085"/>
            <a:ext cx="7890235" cy="830997"/>
          </a:xfrm>
          <a:prstGeom prst="rect">
            <a:avLst/>
          </a:prstGeom>
        </p:spPr>
        <p:txBody>
          <a:bodyPr wrap="square">
            <a:spAutoFit/>
          </a:bodyPr>
          <a:lstStyle/>
          <a:p>
            <a:r>
              <a:rPr lang="es-ES_tradnl" sz="1600" dirty="0"/>
              <a:t>Las preguntas que guían el curso de los estudios biogeográficos están relacionadas con descubrir la forma en la que la distribución de la biota varía a lo largo de los gradientes geográficos de latitud, elevación, aislamiento y área del hábitat. </a:t>
            </a:r>
          </a:p>
        </p:txBody>
      </p:sp>
    </p:spTree>
    <p:extLst>
      <p:ext uri="{BB962C8B-B14F-4D97-AF65-F5344CB8AC3E}">
        <p14:creationId xmlns:p14="http://schemas.microsoft.com/office/powerpoint/2010/main" val="19996050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CuadroTexto 9"/>
          <p:cNvSpPr txBox="1"/>
          <p:nvPr/>
        </p:nvSpPr>
        <p:spPr>
          <a:xfrm>
            <a:off x="486696" y="471949"/>
            <a:ext cx="2750280" cy="1257452"/>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2700">
                <a:latin typeface="+mj-lt"/>
                <a:ea typeface="+mj-ea"/>
                <a:cs typeface="+mj-cs"/>
              </a:rPr>
              <a:t>Los gradientes verticales</a:t>
            </a:r>
          </a:p>
        </p:txBody>
      </p:sp>
      <p:sp>
        <p:nvSpPr>
          <p:cNvPr id="4" name="CuadroTexto 3"/>
          <p:cNvSpPr txBox="1"/>
          <p:nvPr/>
        </p:nvSpPr>
        <p:spPr>
          <a:xfrm>
            <a:off x="486698" y="1828800"/>
            <a:ext cx="2750277" cy="2834640"/>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1200"/>
              <a:t>La diversidad de especies responde a los cambios en latitud y altitud. En el ambiente terrestre fue von Humboldt (1805), quien lo dio a conocer y describió́ una serie de cinturones florales en las laderas de los Andes. Posteriormente, Merriam (1894) hizo observaciones similares en los Estados Unidosy propuso una teoría de zonas altitudinales de vegetación que corresponden a las zonas latitudinales y demostró́ que estas zonas responden a los factores climáticos. La idea eventualmente se transformó en el concepto ecológico moderno de los </a:t>
            </a:r>
            <a:r>
              <a:rPr lang="en-US" sz="1200" i="1"/>
              <a:t>biomas</a:t>
            </a:r>
            <a:endParaRPr lang="en-US" sz="1200"/>
          </a:p>
          <a:p>
            <a:pPr indent="-228600" defTabSz="914400">
              <a:lnSpc>
                <a:spcPct val="90000"/>
              </a:lnSpc>
              <a:spcAft>
                <a:spcPts val="600"/>
              </a:spcAft>
              <a:buFont typeface="Arial" panose="020B0604020202020204" pitchFamily="34" charset="0"/>
              <a:buChar char="•"/>
            </a:pPr>
            <a:endParaRPr lang="en-US" sz="1200"/>
          </a:p>
        </p:txBody>
      </p:sp>
      <p:sp>
        <p:nvSpPr>
          <p:cNvPr id="15" name="Rectangle 14">
            <a:extLst>
              <a:ext uri="{FF2B5EF4-FFF2-40B4-BE49-F238E27FC236}">
                <a16:creationId xmlns:a16="http://schemas.microsoft.com/office/drawing/2014/main" id="{F2B38F72-8FC4-4001-8C67-FA6B86DEC7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006" y="1"/>
            <a:ext cx="5666994" cy="51434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descr="100790_149_2.jpg"/>
          <p:cNvPicPr>
            <a:picLocks noChangeAspect="1"/>
          </p:cNvPicPr>
          <p:nvPr/>
        </p:nvPicPr>
        <p:blipFill rotWithShape="1">
          <a:blip r:embed="rId2">
            <a:extLst>
              <a:ext uri="{28A0092B-C50C-407E-A947-70E740481C1C}">
                <a14:useLocalDpi xmlns:a14="http://schemas.microsoft.com/office/drawing/2010/main" val="0"/>
              </a:ext>
            </a:extLst>
          </a:blip>
          <a:srcRect l="209" r="1618" b="2"/>
          <a:stretch/>
        </p:blipFill>
        <p:spPr>
          <a:xfrm>
            <a:off x="3957066" y="480061"/>
            <a:ext cx="4707187" cy="4183379"/>
          </a:xfrm>
          <a:prstGeom prst="rect">
            <a:avLst/>
          </a:prstGeom>
          <a:effectLst/>
        </p:spPr>
      </p:pic>
    </p:spTree>
    <p:extLst>
      <p:ext uri="{BB962C8B-B14F-4D97-AF65-F5344CB8AC3E}">
        <p14:creationId xmlns:p14="http://schemas.microsoft.com/office/powerpoint/2010/main" val="1306347097"/>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598714" y="276616"/>
            <a:ext cx="2648464" cy="300082"/>
          </a:xfrm>
          <a:prstGeom prst="rect">
            <a:avLst/>
          </a:prstGeom>
          <a:noFill/>
        </p:spPr>
        <p:txBody>
          <a:bodyPr wrap="square" rtlCol="0">
            <a:spAutoFit/>
          </a:bodyPr>
          <a:lstStyle/>
          <a:p>
            <a:r>
              <a:rPr lang="es-ES" sz="1350" dirty="0"/>
              <a:t>Los gradientes verticales en el mar</a:t>
            </a:r>
          </a:p>
        </p:txBody>
      </p:sp>
      <p:pic>
        <p:nvPicPr>
          <p:cNvPr id="7" name="Picture 7" descr="icmyl0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3926" y="276616"/>
            <a:ext cx="4910447" cy="191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Imagen 7"/>
          <p:cNvPicPr>
            <a:picLocks noChangeAspect="1"/>
          </p:cNvPicPr>
          <p:nvPr/>
        </p:nvPicPr>
        <p:blipFill>
          <a:blip r:embed="rId3"/>
          <a:stretch>
            <a:fillRect/>
          </a:stretch>
        </p:blipFill>
        <p:spPr>
          <a:xfrm>
            <a:off x="598714" y="996237"/>
            <a:ext cx="3167743" cy="3447683"/>
          </a:xfrm>
          <a:prstGeom prst="rect">
            <a:avLst/>
          </a:prstGeom>
        </p:spPr>
      </p:pic>
      <p:pic>
        <p:nvPicPr>
          <p:cNvPr id="3" name="Picture 2" descr="A screenshot of a cell phone&#10;&#10;Description automatically generated">
            <a:extLst>
              <a:ext uri="{FF2B5EF4-FFF2-40B4-BE49-F238E27FC236}">
                <a16:creationId xmlns:a16="http://schemas.microsoft.com/office/drawing/2014/main" id="{9EE5CF7C-C3B4-3640-9971-6272F0082FF4}"/>
              </a:ext>
            </a:extLst>
          </p:cNvPr>
          <p:cNvPicPr>
            <a:picLocks noChangeAspect="1"/>
          </p:cNvPicPr>
          <p:nvPr/>
        </p:nvPicPr>
        <p:blipFill>
          <a:blip r:embed="rId4"/>
          <a:stretch>
            <a:fillRect/>
          </a:stretch>
        </p:blipFill>
        <p:spPr>
          <a:xfrm>
            <a:off x="4233552" y="2395012"/>
            <a:ext cx="4910448" cy="2748487"/>
          </a:xfrm>
          <a:prstGeom prst="rect">
            <a:avLst/>
          </a:prstGeom>
        </p:spPr>
      </p:pic>
    </p:spTree>
    <p:extLst>
      <p:ext uri="{BB962C8B-B14F-4D97-AF65-F5344CB8AC3E}">
        <p14:creationId xmlns:p14="http://schemas.microsoft.com/office/powerpoint/2010/main" val="36309599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CFE224-1515-C648-BFF5-E33259CFA8AA}"/>
              </a:ext>
            </a:extLst>
          </p:cNvPr>
          <p:cNvPicPr>
            <a:picLocks noChangeAspect="1"/>
          </p:cNvPicPr>
          <p:nvPr/>
        </p:nvPicPr>
        <p:blipFill rotWithShape="1">
          <a:blip r:embed="rId2"/>
          <a:srcRect l="6356" t="10072" r="7229" b="28252"/>
          <a:stretch/>
        </p:blipFill>
        <p:spPr>
          <a:xfrm>
            <a:off x="829559" y="568423"/>
            <a:ext cx="7484882" cy="4006654"/>
          </a:xfrm>
          <a:prstGeom prst="rect">
            <a:avLst/>
          </a:prstGeom>
        </p:spPr>
      </p:pic>
    </p:spTree>
    <p:extLst>
      <p:ext uri="{BB962C8B-B14F-4D97-AF65-F5344CB8AC3E}">
        <p14:creationId xmlns:p14="http://schemas.microsoft.com/office/powerpoint/2010/main" val="336058990"/>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5298319" y="2508585"/>
            <a:ext cx="2399330" cy="2300153"/>
          </a:xfrm>
          <a:prstGeom prst="rect">
            <a:avLst/>
          </a:prstGeom>
        </p:spPr>
      </p:pic>
      <p:sp>
        <p:nvSpPr>
          <p:cNvPr id="6" name="CuadroTexto 5"/>
          <p:cNvSpPr txBox="1"/>
          <p:nvPr/>
        </p:nvSpPr>
        <p:spPr>
          <a:xfrm>
            <a:off x="602900" y="539090"/>
            <a:ext cx="7958295" cy="1546577"/>
          </a:xfrm>
          <a:prstGeom prst="rect">
            <a:avLst/>
          </a:prstGeom>
          <a:noFill/>
        </p:spPr>
        <p:txBody>
          <a:bodyPr wrap="square" rtlCol="0">
            <a:spAutoFit/>
          </a:bodyPr>
          <a:lstStyle/>
          <a:p>
            <a:r>
              <a:rPr lang="es-ES" sz="1350" b="1" dirty="0"/>
              <a:t>Riqueza de especies </a:t>
            </a:r>
            <a:r>
              <a:rPr lang="es-ES" sz="1350" b="1" i="1" dirty="0"/>
              <a:t>vs.</a:t>
            </a:r>
            <a:r>
              <a:rPr lang="es-ES" sz="1350" b="1" dirty="0"/>
              <a:t> diversidad</a:t>
            </a:r>
          </a:p>
          <a:p>
            <a:endParaRPr lang="es-ES" sz="1350" b="1" dirty="0"/>
          </a:p>
          <a:p>
            <a:r>
              <a:rPr lang="es-ES" sz="1350" dirty="0"/>
              <a:t>La riqueza de especies es el número total de especies de la biota (flora y fauna), en relación con una determinada área o hábitat. La diversidad de especies es una función de la riqueza y abundancia de especies. Ambos términos se utilizan frecuentemente como sinónimos, sin embargo, el segundo tiene un sentido ecológico más preciso y denota una cierta estructura de los taxones, por lo que los términos no deberían confundirse</a:t>
            </a:r>
          </a:p>
        </p:txBody>
      </p:sp>
      <p:sp>
        <p:nvSpPr>
          <p:cNvPr id="7" name="CuadroTexto 6"/>
          <p:cNvSpPr txBox="1"/>
          <p:nvPr/>
        </p:nvSpPr>
        <p:spPr>
          <a:xfrm>
            <a:off x="602900" y="2793922"/>
            <a:ext cx="4157631" cy="1546577"/>
          </a:xfrm>
          <a:prstGeom prst="rect">
            <a:avLst/>
          </a:prstGeom>
          <a:noFill/>
        </p:spPr>
        <p:txBody>
          <a:bodyPr wrap="square" rtlCol="0">
            <a:spAutoFit/>
          </a:bodyPr>
          <a:lstStyle/>
          <a:p>
            <a:r>
              <a:rPr lang="es-ES" sz="1350" dirty="0"/>
              <a:t>En la mayor parte de los grupos predominantes de plantas y animales, tanto terrestres como marinos, hay una relación negativa entre la latitud geográfica y la diversidad de especies llamada </a:t>
            </a:r>
            <a:r>
              <a:rPr lang="es-ES" sz="1350" b="1" dirty="0">
                <a:solidFill>
                  <a:schemeClr val="accent1"/>
                </a:solidFill>
              </a:rPr>
              <a:t>regla de Humboldt</a:t>
            </a:r>
            <a:r>
              <a:rPr lang="es-ES" sz="1350" dirty="0"/>
              <a:t> o </a:t>
            </a:r>
            <a:r>
              <a:rPr lang="es-ES" sz="1350" b="1" dirty="0">
                <a:solidFill>
                  <a:schemeClr val="accent1"/>
                </a:solidFill>
              </a:rPr>
              <a:t>regla de Wallace</a:t>
            </a:r>
            <a:r>
              <a:rPr lang="es-ES" sz="1350" dirty="0"/>
              <a:t>. También, se considera que la regularidad mencionada se relaciona con algunas propuestas de Forbes</a:t>
            </a:r>
          </a:p>
        </p:txBody>
      </p:sp>
    </p:spTree>
    <p:extLst>
      <p:ext uri="{BB962C8B-B14F-4D97-AF65-F5344CB8AC3E}">
        <p14:creationId xmlns:p14="http://schemas.microsoft.com/office/powerpoint/2010/main" val="5755992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3DCE4-D812-D349-9653-EC72E6676A82}"/>
              </a:ext>
            </a:extLst>
          </p:cNvPr>
          <p:cNvSpPr>
            <a:spLocks noGrp="1"/>
          </p:cNvSpPr>
          <p:nvPr>
            <p:ph type="title"/>
          </p:nvPr>
        </p:nvSpPr>
        <p:spPr/>
        <p:txBody>
          <a:bodyPr/>
          <a:lstStyle/>
          <a:p>
            <a:endParaRPr lang="es-ES_tradnl"/>
          </a:p>
        </p:txBody>
      </p:sp>
      <p:sp>
        <p:nvSpPr>
          <p:cNvPr id="3" name="Content Placeholder 2">
            <a:extLst>
              <a:ext uri="{FF2B5EF4-FFF2-40B4-BE49-F238E27FC236}">
                <a16:creationId xmlns:a16="http://schemas.microsoft.com/office/drawing/2014/main" id="{CB161967-B3DA-5D42-B43D-C552ED8229F2}"/>
              </a:ext>
            </a:extLst>
          </p:cNvPr>
          <p:cNvSpPr>
            <a:spLocks noGrp="1"/>
          </p:cNvSpPr>
          <p:nvPr>
            <p:ph idx="1"/>
          </p:nvPr>
        </p:nvSpPr>
        <p:spPr/>
        <p:txBody>
          <a:bodyPr/>
          <a:lstStyle/>
          <a:p>
            <a:endParaRPr lang="es-ES_tradnl"/>
          </a:p>
        </p:txBody>
      </p:sp>
    </p:spTree>
    <p:extLst>
      <p:ext uri="{BB962C8B-B14F-4D97-AF65-F5344CB8AC3E}">
        <p14:creationId xmlns:p14="http://schemas.microsoft.com/office/powerpoint/2010/main" val="33612755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598714" y="226074"/>
            <a:ext cx="1952779" cy="300082"/>
          </a:xfrm>
          <a:prstGeom prst="rect">
            <a:avLst/>
          </a:prstGeom>
          <a:noFill/>
        </p:spPr>
        <p:txBody>
          <a:bodyPr wrap="none" rtlCol="0">
            <a:spAutoFit/>
          </a:bodyPr>
          <a:lstStyle/>
          <a:p>
            <a:r>
              <a:rPr lang="es-ES" sz="1350" dirty="0"/>
              <a:t>El modelo de “equilibrio”</a:t>
            </a:r>
          </a:p>
        </p:txBody>
      </p:sp>
      <p:sp>
        <p:nvSpPr>
          <p:cNvPr id="2" name="Rectángulo 1"/>
          <p:cNvSpPr/>
          <p:nvPr/>
        </p:nvSpPr>
        <p:spPr>
          <a:xfrm>
            <a:off x="3076382" y="2072410"/>
            <a:ext cx="200696" cy="207749"/>
          </a:xfrm>
          <a:prstGeom prst="rect">
            <a:avLst/>
          </a:prstGeom>
        </p:spPr>
        <p:txBody>
          <a:bodyPr wrap="none">
            <a:spAutoFit/>
          </a:bodyPr>
          <a:lstStyle/>
          <a:p>
            <a:r>
              <a:rPr lang="es-ES" sz="750" b="1" baseline="30000" dirty="0">
                <a:solidFill>
                  <a:srgbClr val="141413"/>
                </a:solidFill>
                <a:latin typeface="Palatino-Roman"/>
              </a:rPr>
              <a:t> </a:t>
            </a:r>
            <a:endParaRPr lang="es-ES" sz="1350" dirty="0"/>
          </a:p>
        </p:txBody>
      </p:sp>
      <p:grpSp>
        <p:nvGrpSpPr>
          <p:cNvPr id="38" name="Agrupar 37"/>
          <p:cNvGrpSpPr/>
          <p:nvPr/>
        </p:nvGrpSpPr>
        <p:grpSpPr>
          <a:xfrm>
            <a:off x="4162830" y="543221"/>
            <a:ext cx="3772856" cy="3256159"/>
            <a:chOff x="2470408" y="1154566"/>
            <a:chExt cx="4241261" cy="3887822"/>
          </a:xfrm>
        </p:grpSpPr>
        <p:pic>
          <p:nvPicPr>
            <p:cNvPr id="34" name="Imagen 33"/>
            <p:cNvPicPr>
              <a:picLocks noChangeAspect="1"/>
            </p:cNvPicPr>
            <p:nvPr/>
          </p:nvPicPr>
          <p:blipFill>
            <a:blip r:embed="rId2"/>
            <a:stretch>
              <a:fillRect/>
            </a:stretch>
          </p:blipFill>
          <p:spPr>
            <a:xfrm>
              <a:off x="2470408" y="1154566"/>
              <a:ext cx="4241261" cy="3887822"/>
            </a:xfrm>
            <a:prstGeom prst="rect">
              <a:avLst/>
            </a:prstGeom>
          </p:spPr>
        </p:pic>
        <p:cxnSp>
          <p:nvCxnSpPr>
            <p:cNvPr id="37" name="Conector recto 36"/>
            <p:cNvCxnSpPr/>
            <p:nvPr/>
          </p:nvCxnSpPr>
          <p:spPr>
            <a:xfrm flipH="1">
              <a:off x="2914650" y="3746500"/>
              <a:ext cx="1720850" cy="0"/>
            </a:xfrm>
            <a:prstGeom prst="line">
              <a:avLst/>
            </a:prstGeom>
            <a:ln w="3175" cmpd="sng">
              <a:solidFill>
                <a:schemeClr val="tx1"/>
              </a:solidFill>
              <a:prstDash val="lgDash"/>
            </a:ln>
          </p:spPr>
          <p:style>
            <a:lnRef idx="2">
              <a:schemeClr val="accent1"/>
            </a:lnRef>
            <a:fillRef idx="0">
              <a:schemeClr val="accent1"/>
            </a:fillRef>
            <a:effectRef idx="1">
              <a:schemeClr val="accent1"/>
            </a:effectRef>
            <a:fontRef idx="minor">
              <a:schemeClr val="tx1"/>
            </a:fontRef>
          </p:style>
        </p:cxnSp>
      </p:grpSp>
      <p:sp>
        <p:nvSpPr>
          <p:cNvPr id="39" name="Rectángulo 38"/>
          <p:cNvSpPr/>
          <p:nvPr/>
        </p:nvSpPr>
        <p:spPr>
          <a:xfrm>
            <a:off x="598714" y="679854"/>
            <a:ext cx="2895600" cy="4247317"/>
          </a:xfrm>
          <a:prstGeom prst="rect">
            <a:avLst/>
          </a:prstGeom>
        </p:spPr>
        <p:txBody>
          <a:bodyPr wrap="square">
            <a:spAutoFit/>
          </a:bodyPr>
          <a:lstStyle/>
          <a:p>
            <a:r>
              <a:rPr lang="es-ES" sz="1350" dirty="0"/>
              <a:t>La teoría de la biogeografía de islas, desarrollada por Robert MacArthur y Edward O. Wilson, explica las diferencias en la diversidad de especies en función del tamaño del hábitat disponible (por ejemplo, por qué las grandes islas tienden a tener un mayor número de especies que las islas pequeñas) . MacArthur y Wilson propusieron que el número de especies está determinado por el equilibrio entre la tasa de acreción de nuevas especies y la tasa de extinción de las especies existentes, que tienen su intersección en el </a:t>
            </a:r>
            <a:r>
              <a:rPr lang="es-ES" sz="1350" i="1" dirty="0"/>
              <a:t>punto de equilibrio</a:t>
            </a:r>
            <a:r>
              <a:rPr lang="es-ES" sz="1350" dirty="0"/>
              <a:t>. La línea punteada vertical indica el número de especies presentes, mientras que la línea horizontal indica la tasa de recambio de las especies</a:t>
            </a:r>
          </a:p>
        </p:txBody>
      </p:sp>
      <p:sp>
        <p:nvSpPr>
          <p:cNvPr id="40" name="Rectángulo 39"/>
          <p:cNvSpPr/>
          <p:nvPr/>
        </p:nvSpPr>
        <p:spPr>
          <a:xfrm>
            <a:off x="4391430" y="4003841"/>
            <a:ext cx="3429000" cy="923330"/>
          </a:xfrm>
          <a:prstGeom prst="rect">
            <a:avLst/>
          </a:prstGeom>
        </p:spPr>
        <p:txBody>
          <a:bodyPr>
            <a:spAutoFit/>
          </a:bodyPr>
          <a:lstStyle/>
          <a:p>
            <a:r>
              <a:rPr lang="es-ES" sz="1350" dirty="0"/>
              <a:t>Tasa de inmigración (velocidad llegada de especies hacia la </a:t>
            </a:r>
            <a:r>
              <a:rPr lang="es-ES" sz="1350" i="1" dirty="0"/>
              <a:t>isla</a:t>
            </a:r>
            <a:r>
              <a:rPr lang="es-ES" sz="1350" dirty="0"/>
              <a:t>)</a:t>
            </a:r>
          </a:p>
          <a:p>
            <a:r>
              <a:rPr lang="es-ES" sz="1350" dirty="0"/>
              <a:t>Tasa de extinción (velocidad a la que las especies de una isla se vuelven </a:t>
            </a:r>
            <a:r>
              <a:rPr lang="es-ES" sz="1350" i="1" dirty="0"/>
              <a:t>inexistentes</a:t>
            </a:r>
            <a:r>
              <a:rPr lang="es-ES" sz="1350" dirty="0"/>
              <a:t>). </a:t>
            </a:r>
          </a:p>
        </p:txBody>
      </p:sp>
    </p:spTree>
    <p:extLst>
      <p:ext uri="{BB962C8B-B14F-4D97-AF65-F5344CB8AC3E}">
        <p14:creationId xmlns:p14="http://schemas.microsoft.com/office/powerpoint/2010/main" val="39018022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609601" y="291499"/>
            <a:ext cx="1952779" cy="300082"/>
          </a:xfrm>
          <a:prstGeom prst="rect">
            <a:avLst/>
          </a:prstGeom>
          <a:noFill/>
        </p:spPr>
        <p:txBody>
          <a:bodyPr wrap="none" rtlCol="0">
            <a:spAutoFit/>
          </a:bodyPr>
          <a:lstStyle/>
          <a:p>
            <a:r>
              <a:rPr lang="es-ES" sz="1350" dirty="0"/>
              <a:t>El modelo de “equilibrio”</a:t>
            </a:r>
          </a:p>
        </p:txBody>
      </p:sp>
      <p:sp>
        <p:nvSpPr>
          <p:cNvPr id="2" name="Rectángulo 1"/>
          <p:cNvSpPr/>
          <p:nvPr/>
        </p:nvSpPr>
        <p:spPr>
          <a:xfrm>
            <a:off x="3076382" y="2072410"/>
            <a:ext cx="200696" cy="207749"/>
          </a:xfrm>
          <a:prstGeom prst="rect">
            <a:avLst/>
          </a:prstGeom>
        </p:spPr>
        <p:txBody>
          <a:bodyPr wrap="none">
            <a:spAutoFit/>
          </a:bodyPr>
          <a:lstStyle/>
          <a:p>
            <a:r>
              <a:rPr lang="es-ES" sz="750" b="1" baseline="30000" dirty="0">
                <a:solidFill>
                  <a:srgbClr val="141413"/>
                </a:solidFill>
                <a:latin typeface="Palatino-Roman"/>
              </a:rPr>
              <a:t> </a:t>
            </a:r>
            <a:endParaRPr lang="es-ES" sz="1350" dirty="0"/>
          </a:p>
        </p:txBody>
      </p:sp>
      <p:sp>
        <p:nvSpPr>
          <p:cNvPr id="9" name="CuadroTexto 8"/>
          <p:cNvSpPr txBox="1"/>
          <p:nvPr/>
        </p:nvSpPr>
        <p:spPr>
          <a:xfrm>
            <a:off x="609601" y="766456"/>
            <a:ext cx="7946570" cy="1131079"/>
          </a:xfrm>
          <a:prstGeom prst="rect">
            <a:avLst/>
          </a:prstGeom>
          <a:noFill/>
        </p:spPr>
        <p:txBody>
          <a:bodyPr wrap="square" rtlCol="0">
            <a:spAutoFit/>
          </a:bodyPr>
          <a:lstStyle/>
          <a:p>
            <a:r>
              <a:rPr lang="es-ES" sz="1350" dirty="0"/>
              <a:t>Esta teoría también supone que las tasas de inmigración y extinción se ven afectadas por el tamaño de la isla y la distancia de una </a:t>
            </a:r>
            <a:r>
              <a:rPr lang="es-ES" sz="1350" i="1" dirty="0"/>
              <a:t>fuente</a:t>
            </a:r>
            <a:r>
              <a:rPr lang="es-ES" sz="1350" dirty="0"/>
              <a:t> (¿continental?) de especies inmigrantes. En este sentido, una isla más grande tendrá una mayor diversidad de especies por dos razones: es un área más grande, lo que apareja una mayor probabilidad de convertirse en el hábitat de los inmigrantes, y tiene una mayor oferta de recursos necesaria para evitar las extinciones.</a:t>
            </a:r>
          </a:p>
        </p:txBody>
      </p:sp>
      <p:pic>
        <p:nvPicPr>
          <p:cNvPr id="3" name="Imagen 2"/>
          <p:cNvPicPr>
            <a:picLocks noChangeAspect="1"/>
          </p:cNvPicPr>
          <p:nvPr/>
        </p:nvPicPr>
        <p:blipFill>
          <a:blip r:embed="rId2"/>
          <a:stretch>
            <a:fillRect/>
          </a:stretch>
        </p:blipFill>
        <p:spPr>
          <a:xfrm>
            <a:off x="3152893" y="1897535"/>
            <a:ext cx="2851267" cy="3235091"/>
          </a:xfrm>
          <a:prstGeom prst="rect">
            <a:avLst/>
          </a:prstGeom>
        </p:spPr>
      </p:pic>
    </p:spTree>
    <p:extLst>
      <p:ext uri="{BB962C8B-B14F-4D97-AF65-F5344CB8AC3E}">
        <p14:creationId xmlns:p14="http://schemas.microsoft.com/office/powerpoint/2010/main" val="35352858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587829" y="273901"/>
            <a:ext cx="1952779" cy="300082"/>
          </a:xfrm>
          <a:prstGeom prst="rect">
            <a:avLst/>
          </a:prstGeom>
          <a:noFill/>
        </p:spPr>
        <p:txBody>
          <a:bodyPr wrap="none" rtlCol="0">
            <a:spAutoFit/>
          </a:bodyPr>
          <a:lstStyle/>
          <a:p>
            <a:r>
              <a:rPr lang="es-ES" sz="1350" dirty="0"/>
              <a:t>El modelo de “equilibrio”</a:t>
            </a:r>
          </a:p>
        </p:txBody>
      </p:sp>
      <p:sp>
        <p:nvSpPr>
          <p:cNvPr id="2" name="Rectángulo 1"/>
          <p:cNvSpPr/>
          <p:nvPr/>
        </p:nvSpPr>
        <p:spPr>
          <a:xfrm>
            <a:off x="3076382" y="2072410"/>
            <a:ext cx="200696" cy="207749"/>
          </a:xfrm>
          <a:prstGeom prst="rect">
            <a:avLst/>
          </a:prstGeom>
        </p:spPr>
        <p:txBody>
          <a:bodyPr wrap="none">
            <a:spAutoFit/>
          </a:bodyPr>
          <a:lstStyle/>
          <a:p>
            <a:r>
              <a:rPr lang="es-ES" sz="750" b="1" baseline="30000" dirty="0">
                <a:solidFill>
                  <a:srgbClr val="141413"/>
                </a:solidFill>
                <a:latin typeface="Palatino-Roman"/>
              </a:rPr>
              <a:t> </a:t>
            </a:r>
            <a:endParaRPr lang="es-ES" sz="1350" dirty="0"/>
          </a:p>
        </p:txBody>
      </p:sp>
      <p:sp>
        <p:nvSpPr>
          <p:cNvPr id="9" name="CuadroTexto 8"/>
          <p:cNvSpPr txBox="1"/>
          <p:nvPr/>
        </p:nvSpPr>
        <p:spPr>
          <a:xfrm>
            <a:off x="587829" y="775702"/>
            <a:ext cx="7957457" cy="923330"/>
          </a:xfrm>
          <a:prstGeom prst="rect">
            <a:avLst/>
          </a:prstGeom>
          <a:noFill/>
        </p:spPr>
        <p:txBody>
          <a:bodyPr wrap="square" rtlCol="0">
            <a:spAutoFit/>
          </a:bodyPr>
          <a:lstStyle/>
          <a:p>
            <a:r>
              <a:rPr lang="es-ES" sz="1350" dirty="0"/>
              <a:t>Otra predicción de esta teoría es que la distancia entre una isla y el </a:t>
            </a:r>
            <a:r>
              <a:rPr lang="es-ES" sz="1350" i="1" dirty="0"/>
              <a:t>reservorio</a:t>
            </a:r>
            <a:r>
              <a:rPr lang="es-ES" sz="1350" dirty="0"/>
              <a:t> continental del que provienen los inmigrantes es un factor importante en la diversidad de especies independientemente de su tamaño. Si dos islas son del mismo tamaño y todos los demás factores son semejantes, es más probable que lleguen un mayor número de especies inmigrantes a la isla más cercana al continente.</a:t>
            </a:r>
          </a:p>
        </p:txBody>
      </p:sp>
      <p:pic>
        <p:nvPicPr>
          <p:cNvPr id="3" name="Imagen 2"/>
          <p:cNvPicPr>
            <a:picLocks noChangeAspect="1"/>
          </p:cNvPicPr>
          <p:nvPr/>
        </p:nvPicPr>
        <p:blipFill>
          <a:blip r:embed="rId2"/>
          <a:stretch>
            <a:fillRect/>
          </a:stretch>
        </p:blipFill>
        <p:spPr>
          <a:xfrm>
            <a:off x="3114713" y="1811144"/>
            <a:ext cx="2903688" cy="3266649"/>
          </a:xfrm>
          <a:prstGeom prst="rect">
            <a:avLst/>
          </a:prstGeom>
        </p:spPr>
      </p:pic>
    </p:spTree>
    <p:extLst>
      <p:ext uri="{BB962C8B-B14F-4D97-AF65-F5344CB8AC3E}">
        <p14:creationId xmlns:p14="http://schemas.microsoft.com/office/powerpoint/2010/main" val="11752779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326649" y="1591711"/>
            <a:ext cx="4521911" cy="2169825"/>
          </a:xfrm>
          <a:prstGeom prst="rect">
            <a:avLst/>
          </a:prstGeom>
        </p:spPr>
        <p:txBody>
          <a:bodyPr wrap="square">
            <a:spAutoFit/>
          </a:bodyPr>
          <a:lstStyle/>
          <a:p>
            <a:pPr marL="257175" indent="-257175">
              <a:buAutoNum type="arabicPeriod"/>
            </a:pPr>
            <a:r>
              <a:rPr lang="es-ES" sz="1350" dirty="0"/>
              <a:t>¿Cuál es la importancia de la teoría de la biogeografía de islas?</a:t>
            </a:r>
          </a:p>
          <a:p>
            <a:pPr marL="257175" indent="-257175">
              <a:buFont typeface="+mj-lt"/>
              <a:buAutoNum type="arabicPeriod"/>
            </a:pPr>
            <a:r>
              <a:rPr lang="es-ES" sz="1350" dirty="0"/>
              <a:t>En referencia a los gráficos, define ”punto de equilibrio”</a:t>
            </a:r>
          </a:p>
          <a:p>
            <a:pPr marL="257175" indent="-257175">
              <a:buFont typeface="+mj-lt"/>
              <a:buAutoNum type="arabicPeriod"/>
            </a:pPr>
            <a:r>
              <a:rPr lang="es-ES" sz="1350" dirty="0"/>
              <a:t>¿Por qué suponer que una isla pequeña tiene una menor diversidad de especies que una isla grande?</a:t>
            </a:r>
          </a:p>
          <a:p>
            <a:pPr marL="257175" indent="-257175">
              <a:buFont typeface="+mj-lt"/>
              <a:buAutoNum type="arabicPeriod"/>
            </a:pPr>
            <a:r>
              <a:rPr lang="es-ES" sz="1350" dirty="0"/>
              <a:t>¿Estos supuestos son válidos en todas las circunstancias?</a:t>
            </a:r>
          </a:p>
          <a:p>
            <a:pPr marL="257175" indent="-257175">
              <a:buFont typeface="+mj-lt"/>
              <a:buAutoNum type="arabicPeriod"/>
            </a:pPr>
            <a:r>
              <a:rPr lang="es-ES" sz="1350" dirty="0"/>
              <a:t>¿Cuál de los siguientes escenarios produciría una mayor diversidad de especies: una isla pequeña y densamente poblada cerca del continente, o una isla más grande pero escasamente poblada alejada del continente?</a:t>
            </a:r>
          </a:p>
        </p:txBody>
      </p:sp>
    </p:spTree>
    <p:extLst>
      <p:ext uri="{BB962C8B-B14F-4D97-AF65-F5344CB8AC3E}">
        <p14:creationId xmlns:p14="http://schemas.microsoft.com/office/powerpoint/2010/main" val="134033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to 8"/>
          <p:cNvGraphicFramePr>
            <a:graphicFrameLocks noChangeAspect="1"/>
          </p:cNvGraphicFramePr>
          <p:nvPr>
            <p:extLst>
              <p:ext uri="{D42A27DB-BD31-4B8C-83A1-F6EECF244321}">
                <p14:modId xmlns:p14="http://schemas.microsoft.com/office/powerpoint/2010/main" val="2115715041"/>
              </p:ext>
            </p:extLst>
          </p:nvPr>
        </p:nvGraphicFramePr>
        <p:xfrm>
          <a:off x="2234645" y="720846"/>
          <a:ext cx="4686952" cy="4139797"/>
        </p:xfrm>
        <a:graphic>
          <a:graphicData uri="http://schemas.openxmlformats.org/presentationml/2006/ole">
            <mc:AlternateContent xmlns:mc="http://schemas.openxmlformats.org/markup-compatibility/2006">
              <mc:Choice xmlns:v="urn:schemas-microsoft-com:vml" Requires="v">
                <p:oleObj spid="_x0000_s1057" name="Document" r:id="rId3" imgW="5765800" imgH="5092700" progId="Word.Document.12">
                  <p:embed/>
                </p:oleObj>
              </mc:Choice>
              <mc:Fallback>
                <p:oleObj name="Document" r:id="rId3" imgW="5765800" imgH="5092700" progId="Word.Document.12">
                  <p:embed/>
                  <p:pic>
                    <p:nvPicPr>
                      <p:cNvPr id="0" name=""/>
                      <p:cNvPicPr/>
                      <p:nvPr/>
                    </p:nvPicPr>
                    <p:blipFill>
                      <a:blip r:embed="rId4"/>
                      <a:stretch>
                        <a:fillRect/>
                      </a:stretch>
                    </p:blipFill>
                    <p:spPr>
                      <a:xfrm>
                        <a:off x="2234645" y="720846"/>
                        <a:ext cx="4686952" cy="4139797"/>
                      </a:xfrm>
                      <a:prstGeom prst="rect">
                        <a:avLst/>
                      </a:prstGeom>
                    </p:spPr>
                  </p:pic>
                </p:oleObj>
              </mc:Fallback>
            </mc:AlternateContent>
          </a:graphicData>
        </a:graphic>
      </p:graphicFrame>
      <p:sp>
        <p:nvSpPr>
          <p:cNvPr id="10" name="CuadroTexto 9"/>
          <p:cNvSpPr txBox="1"/>
          <p:nvPr/>
        </p:nvSpPr>
        <p:spPr>
          <a:xfrm>
            <a:off x="607453" y="282857"/>
            <a:ext cx="3964547" cy="300082"/>
          </a:xfrm>
          <a:prstGeom prst="rect">
            <a:avLst/>
          </a:prstGeom>
          <a:noFill/>
        </p:spPr>
        <p:txBody>
          <a:bodyPr wrap="none" rtlCol="0">
            <a:spAutoFit/>
          </a:bodyPr>
          <a:lstStyle/>
          <a:p>
            <a:r>
              <a:rPr lang="es-ES" sz="1350" dirty="0"/>
              <a:t>¿Cuáles son las causas de los gradientes latitudinales?</a:t>
            </a:r>
          </a:p>
        </p:txBody>
      </p:sp>
    </p:spTree>
    <p:extLst>
      <p:ext uri="{BB962C8B-B14F-4D97-AF65-F5344CB8AC3E}">
        <p14:creationId xmlns:p14="http://schemas.microsoft.com/office/powerpoint/2010/main" val="3646532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604632" y="281641"/>
            <a:ext cx="3967368" cy="300082"/>
          </a:xfrm>
          <a:prstGeom prst="rect">
            <a:avLst/>
          </a:prstGeom>
          <a:noFill/>
        </p:spPr>
        <p:txBody>
          <a:bodyPr wrap="none" rtlCol="0">
            <a:spAutoFit/>
          </a:bodyPr>
          <a:lstStyle/>
          <a:p>
            <a:r>
              <a:rPr lang="es-ES" sz="1350" dirty="0"/>
              <a:t>¿Cuáles son las causas de los gradientes latitudinales?</a:t>
            </a:r>
          </a:p>
        </p:txBody>
      </p:sp>
      <p:sp>
        <p:nvSpPr>
          <p:cNvPr id="2" name="CuadroTexto 1"/>
          <p:cNvSpPr txBox="1"/>
          <p:nvPr/>
        </p:nvSpPr>
        <p:spPr>
          <a:xfrm>
            <a:off x="602901" y="1182539"/>
            <a:ext cx="7948245" cy="1338828"/>
          </a:xfrm>
          <a:prstGeom prst="rect">
            <a:avLst/>
          </a:prstGeom>
          <a:noFill/>
        </p:spPr>
        <p:txBody>
          <a:bodyPr wrap="square" rtlCol="0">
            <a:spAutoFit/>
          </a:bodyPr>
          <a:lstStyle/>
          <a:p>
            <a:r>
              <a:rPr lang="es-ES" sz="1350" dirty="0"/>
              <a:t>Otras explicaciones incluyen las diferencias en la carga de las epífitas, los taxones endémicos, la diversidad de los organismos huéspedes, el tamaño de las poblaciones, la amplitud de nicho ecológico, la tasa de crecimiento poblacional, la distribución en mosaico en diferentes latitudes…</a:t>
            </a:r>
          </a:p>
          <a:p>
            <a:endParaRPr lang="es-ES" sz="1350" dirty="0"/>
          </a:p>
          <a:p>
            <a:r>
              <a:rPr lang="es-ES" sz="1350" dirty="0"/>
              <a:t>Sin embargo, ni las hipótesis ecológicas ni las hipótesis del tiempo de evolución explican satisfactoriamente los gradientes</a:t>
            </a:r>
          </a:p>
        </p:txBody>
      </p:sp>
      <p:pic>
        <p:nvPicPr>
          <p:cNvPr id="3" name="Imagen 2"/>
          <p:cNvPicPr>
            <a:picLocks noChangeAspect="1"/>
          </p:cNvPicPr>
          <p:nvPr/>
        </p:nvPicPr>
        <p:blipFill>
          <a:blip r:embed="rId2"/>
          <a:stretch>
            <a:fillRect/>
          </a:stretch>
        </p:blipFill>
        <p:spPr>
          <a:xfrm>
            <a:off x="1504309" y="2842928"/>
            <a:ext cx="3169709" cy="2105593"/>
          </a:xfrm>
          <a:prstGeom prst="rect">
            <a:avLst/>
          </a:prstGeom>
        </p:spPr>
      </p:pic>
      <p:sp>
        <p:nvSpPr>
          <p:cNvPr id="4" name="CuadroTexto 3"/>
          <p:cNvSpPr txBox="1"/>
          <p:nvPr/>
        </p:nvSpPr>
        <p:spPr>
          <a:xfrm>
            <a:off x="4955866" y="3323150"/>
            <a:ext cx="3595280" cy="923330"/>
          </a:xfrm>
          <a:prstGeom prst="rect">
            <a:avLst/>
          </a:prstGeom>
          <a:noFill/>
        </p:spPr>
        <p:txBody>
          <a:bodyPr wrap="square" rtlCol="0">
            <a:spAutoFit/>
          </a:bodyPr>
          <a:lstStyle/>
          <a:p>
            <a:r>
              <a:rPr lang="es-ES" sz="1350" dirty="0"/>
              <a:t>La dependencia de la velocidad a la que ocurren las reacciones químicas con la temperatura tampoco predice adecuadamente la riqueza de especies</a:t>
            </a:r>
          </a:p>
        </p:txBody>
      </p:sp>
    </p:spTree>
    <p:extLst>
      <p:ext uri="{BB962C8B-B14F-4D97-AF65-F5344CB8AC3E}">
        <p14:creationId xmlns:p14="http://schemas.microsoft.com/office/powerpoint/2010/main" val="1052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498718" y="291689"/>
            <a:ext cx="3964547" cy="300082"/>
          </a:xfrm>
          <a:prstGeom prst="rect">
            <a:avLst/>
          </a:prstGeom>
          <a:noFill/>
        </p:spPr>
        <p:txBody>
          <a:bodyPr wrap="none" rtlCol="0">
            <a:spAutoFit/>
          </a:bodyPr>
          <a:lstStyle/>
          <a:p>
            <a:r>
              <a:rPr lang="es-ES" sz="1350" dirty="0"/>
              <a:t>¿Cuáles son las causas de los gradientes latitudinales?</a:t>
            </a:r>
          </a:p>
        </p:txBody>
      </p:sp>
      <p:sp>
        <p:nvSpPr>
          <p:cNvPr id="2" name="CuadroTexto 1"/>
          <p:cNvSpPr txBox="1"/>
          <p:nvPr/>
        </p:nvSpPr>
        <p:spPr>
          <a:xfrm>
            <a:off x="5443044" y="2133419"/>
            <a:ext cx="3076589" cy="1754326"/>
          </a:xfrm>
          <a:prstGeom prst="rect">
            <a:avLst/>
          </a:prstGeom>
          <a:noFill/>
        </p:spPr>
        <p:txBody>
          <a:bodyPr wrap="square" rtlCol="0">
            <a:spAutoFit/>
          </a:bodyPr>
          <a:lstStyle/>
          <a:p>
            <a:r>
              <a:rPr lang="es-ES" sz="1350" dirty="0"/>
              <a:t>Las diferencias en la distribución de la energía solar en las distintas latitudes del globo, representadas en el océano como la temperatura superficial promedio, tienen </a:t>
            </a:r>
            <a:r>
              <a:rPr lang="es-ES" sz="1350" i="1" dirty="0"/>
              <a:t>buenas</a:t>
            </a:r>
            <a:r>
              <a:rPr lang="es-ES" sz="1350" dirty="0"/>
              <a:t> correlaciones con los gradientes de riqueza de especies considerando la latitud, altitud y </a:t>
            </a:r>
            <a:r>
              <a:rPr lang="es-ES" sz="1350" i="1" dirty="0"/>
              <a:t>probablemente</a:t>
            </a:r>
            <a:r>
              <a:rPr lang="es-ES" sz="1350" dirty="0"/>
              <a:t> con la profundidad.</a:t>
            </a:r>
          </a:p>
        </p:txBody>
      </p:sp>
      <p:pic>
        <p:nvPicPr>
          <p:cNvPr id="3" name="Imagen 2"/>
          <p:cNvPicPr>
            <a:picLocks noChangeAspect="1"/>
          </p:cNvPicPr>
          <p:nvPr/>
        </p:nvPicPr>
        <p:blipFill>
          <a:blip r:embed="rId2"/>
          <a:stretch>
            <a:fillRect/>
          </a:stretch>
        </p:blipFill>
        <p:spPr>
          <a:xfrm>
            <a:off x="1669347" y="727003"/>
            <a:ext cx="3076589" cy="2047330"/>
          </a:xfrm>
          <a:prstGeom prst="rect">
            <a:avLst/>
          </a:prstGeom>
        </p:spPr>
      </p:pic>
      <p:pic>
        <p:nvPicPr>
          <p:cNvPr id="4" name="Imagen 3" descr="Untitled.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5138" y="2774333"/>
            <a:ext cx="3926554" cy="2226824"/>
          </a:xfrm>
          <a:prstGeom prst="rect">
            <a:avLst/>
          </a:prstGeom>
        </p:spPr>
      </p:pic>
    </p:spTree>
    <p:extLst>
      <p:ext uri="{BB962C8B-B14F-4D97-AF65-F5344CB8AC3E}">
        <p14:creationId xmlns:p14="http://schemas.microsoft.com/office/powerpoint/2010/main" val="5799865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592854" y="260011"/>
            <a:ext cx="3964547" cy="300082"/>
          </a:xfrm>
          <a:prstGeom prst="rect">
            <a:avLst/>
          </a:prstGeom>
          <a:noFill/>
        </p:spPr>
        <p:txBody>
          <a:bodyPr wrap="none" rtlCol="0">
            <a:spAutoFit/>
          </a:bodyPr>
          <a:lstStyle/>
          <a:p>
            <a:r>
              <a:rPr lang="es-ES" sz="1350" dirty="0"/>
              <a:t>¿Cuáles son las causas de los gradientes latitudinales?</a:t>
            </a:r>
          </a:p>
        </p:txBody>
      </p:sp>
      <p:sp>
        <p:nvSpPr>
          <p:cNvPr id="4" name="CuadroTexto 3"/>
          <p:cNvSpPr txBox="1"/>
          <p:nvPr/>
        </p:nvSpPr>
        <p:spPr>
          <a:xfrm>
            <a:off x="592854" y="1066392"/>
            <a:ext cx="7968342" cy="1131079"/>
          </a:xfrm>
          <a:prstGeom prst="rect">
            <a:avLst/>
          </a:prstGeom>
          <a:noFill/>
        </p:spPr>
        <p:txBody>
          <a:bodyPr wrap="square" rtlCol="0">
            <a:spAutoFit/>
          </a:bodyPr>
          <a:lstStyle/>
          <a:p>
            <a:r>
              <a:rPr lang="es-ES" sz="1350" dirty="0"/>
              <a:t>La riqueza de especies en los trópicos puede ser una consecuencia no sólo de la alta productividad en las latitudes bajas, sino también de la gran complejidad estructural que resulta de la  alta biomasa que se observa en distintos ecosistemas, la cual puede soportar muchas especies de tamaño pequeño. La productividad biológica, en el ambiente acuático, suele relacionarse con la </a:t>
            </a:r>
            <a:r>
              <a:rPr lang="es-ES" sz="1350" b="1" dirty="0">
                <a:solidFill>
                  <a:schemeClr val="accent1"/>
                </a:solidFill>
              </a:rPr>
              <a:t>productividad secundaria</a:t>
            </a:r>
            <a:r>
              <a:rPr lang="es-ES" sz="1350" dirty="0"/>
              <a:t>, o la productividad de zooplancton. </a:t>
            </a:r>
          </a:p>
        </p:txBody>
      </p:sp>
      <p:pic>
        <p:nvPicPr>
          <p:cNvPr id="6" name="Imagen 5"/>
          <p:cNvPicPr>
            <a:picLocks noChangeAspect="1"/>
          </p:cNvPicPr>
          <p:nvPr/>
        </p:nvPicPr>
        <p:blipFill>
          <a:blip r:embed="rId2"/>
          <a:stretch>
            <a:fillRect/>
          </a:stretch>
        </p:blipFill>
        <p:spPr>
          <a:xfrm>
            <a:off x="1345335" y="2571750"/>
            <a:ext cx="3676855" cy="2387913"/>
          </a:xfrm>
          <a:prstGeom prst="rect">
            <a:avLst/>
          </a:prstGeom>
        </p:spPr>
      </p:pic>
      <p:sp>
        <p:nvSpPr>
          <p:cNvPr id="5" name="Rectángulo 4"/>
          <p:cNvSpPr/>
          <p:nvPr/>
        </p:nvSpPr>
        <p:spPr>
          <a:xfrm>
            <a:off x="5297840" y="2932176"/>
            <a:ext cx="3263355" cy="1546577"/>
          </a:xfrm>
          <a:prstGeom prst="rect">
            <a:avLst/>
          </a:prstGeom>
        </p:spPr>
        <p:txBody>
          <a:bodyPr wrap="square">
            <a:spAutoFit/>
          </a:bodyPr>
          <a:lstStyle/>
          <a:p>
            <a:r>
              <a:rPr lang="es-ES" sz="1350" dirty="0"/>
              <a:t>La gran diversidad de especies en los trópicos puede deberse a </a:t>
            </a:r>
            <a:r>
              <a:rPr lang="es-ES" sz="1350" dirty="0">
                <a:solidFill>
                  <a:srgbClr val="FF0000"/>
                </a:solidFill>
              </a:rPr>
              <a:t>➼ </a:t>
            </a:r>
            <a:r>
              <a:rPr lang="es-ES" sz="1350" dirty="0"/>
              <a:t>tasas de evolución más altas, como resultado de los ciclos de vida más cortos; </a:t>
            </a:r>
            <a:r>
              <a:rPr lang="es-ES" sz="1350" dirty="0">
                <a:solidFill>
                  <a:srgbClr val="FF0000"/>
                </a:solidFill>
              </a:rPr>
              <a:t>➼ </a:t>
            </a:r>
            <a:r>
              <a:rPr lang="es-ES" sz="1350" dirty="0"/>
              <a:t>a la tasa de mutación que actúa más rápido cuando la temperatura es más alta </a:t>
            </a:r>
            <a:r>
              <a:rPr lang="es-ES" sz="1350" dirty="0">
                <a:solidFill>
                  <a:srgbClr val="FF0000"/>
                </a:solidFill>
              </a:rPr>
              <a:t>➼ </a:t>
            </a:r>
            <a:r>
              <a:rPr lang="es-ES" sz="1350" dirty="0"/>
              <a:t>acelerando la selección natural</a:t>
            </a:r>
          </a:p>
        </p:txBody>
      </p:sp>
    </p:spTree>
    <p:extLst>
      <p:ext uri="{BB962C8B-B14F-4D97-AF65-F5344CB8AC3E}">
        <p14:creationId xmlns:p14="http://schemas.microsoft.com/office/powerpoint/2010/main" val="774886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592853" y="245390"/>
            <a:ext cx="3964547" cy="300082"/>
          </a:xfrm>
          <a:prstGeom prst="rect">
            <a:avLst/>
          </a:prstGeom>
          <a:noFill/>
        </p:spPr>
        <p:txBody>
          <a:bodyPr wrap="none" rtlCol="0">
            <a:spAutoFit/>
          </a:bodyPr>
          <a:lstStyle/>
          <a:p>
            <a:r>
              <a:rPr lang="es-ES" sz="1350" dirty="0"/>
              <a:t>¿Cuáles son las causas de los gradientes latitudinales?</a:t>
            </a:r>
          </a:p>
        </p:txBody>
      </p:sp>
      <p:pic>
        <p:nvPicPr>
          <p:cNvPr id="2" name="Imagen 1"/>
          <p:cNvPicPr>
            <a:picLocks noChangeAspect="1"/>
          </p:cNvPicPr>
          <p:nvPr/>
        </p:nvPicPr>
        <p:blipFill>
          <a:blip r:embed="rId2"/>
          <a:stretch>
            <a:fillRect/>
          </a:stretch>
        </p:blipFill>
        <p:spPr>
          <a:xfrm>
            <a:off x="4343839" y="2403795"/>
            <a:ext cx="3205976" cy="2351050"/>
          </a:xfrm>
          <a:prstGeom prst="rect">
            <a:avLst/>
          </a:prstGeom>
        </p:spPr>
      </p:pic>
      <p:sp>
        <p:nvSpPr>
          <p:cNvPr id="3" name="CuadroTexto 2"/>
          <p:cNvSpPr txBox="1"/>
          <p:nvPr/>
        </p:nvSpPr>
        <p:spPr>
          <a:xfrm>
            <a:off x="592853" y="1116843"/>
            <a:ext cx="7958294" cy="715581"/>
          </a:xfrm>
          <a:prstGeom prst="rect">
            <a:avLst/>
          </a:prstGeom>
          <a:noFill/>
        </p:spPr>
        <p:txBody>
          <a:bodyPr wrap="square" rtlCol="0">
            <a:spAutoFit/>
          </a:bodyPr>
          <a:lstStyle/>
          <a:p>
            <a:r>
              <a:rPr lang="en-US" sz="1350"/>
              <a:t>Nuevas evidencias: “</a:t>
            </a:r>
            <a:r>
              <a:rPr lang="en-US" sz="1350" i="1"/>
              <a:t>The Antarctic region is neither as isolated nor as depauperate in biodiversity. Antarctic biodiversity is much more extensive, ecologically diverse and biogeographically structured than previously thought</a:t>
            </a:r>
            <a:r>
              <a:rPr lang="en-US" sz="1350"/>
              <a:t>.”</a:t>
            </a:r>
          </a:p>
        </p:txBody>
      </p:sp>
      <p:sp>
        <p:nvSpPr>
          <p:cNvPr id="7" name="CuadroTexto 6"/>
          <p:cNvSpPr txBox="1"/>
          <p:nvPr/>
        </p:nvSpPr>
        <p:spPr>
          <a:xfrm>
            <a:off x="592853" y="2433914"/>
            <a:ext cx="3205976" cy="1754326"/>
          </a:xfrm>
          <a:prstGeom prst="rect">
            <a:avLst/>
          </a:prstGeom>
          <a:noFill/>
        </p:spPr>
        <p:txBody>
          <a:bodyPr wrap="square" rtlCol="0">
            <a:spAutoFit/>
          </a:bodyPr>
          <a:lstStyle/>
          <a:p>
            <a:r>
              <a:rPr lang="en-US" sz="1350" b="1" dirty="0"/>
              <a:t>The changing form of Antarctic biodiversity</a:t>
            </a:r>
          </a:p>
          <a:p>
            <a:r>
              <a:rPr lang="en-US" sz="1350" dirty="0"/>
              <a:t>Steven L. </a:t>
            </a:r>
            <a:r>
              <a:rPr lang="en-US" sz="1350" dirty="0" err="1"/>
              <a:t>Chown</a:t>
            </a:r>
            <a:r>
              <a:rPr lang="en-US" sz="1350" dirty="0"/>
              <a:t>, Andrew Clarke, </a:t>
            </a:r>
            <a:r>
              <a:rPr lang="en-US" sz="1350" dirty="0" err="1"/>
              <a:t>Ceridwen</a:t>
            </a:r>
            <a:r>
              <a:rPr lang="en-US" sz="1350" dirty="0"/>
              <a:t> I. Fraser, S. Craig Cary, Katherine L. Moon &amp; </a:t>
            </a:r>
            <a:r>
              <a:rPr lang="en-US" sz="1350" dirty="0" err="1"/>
              <a:t>Melodie</a:t>
            </a:r>
            <a:r>
              <a:rPr lang="en-US" sz="1350" dirty="0"/>
              <a:t> A. </a:t>
            </a:r>
            <a:r>
              <a:rPr lang="en-US" sz="1350" dirty="0" err="1"/>
              <a:t>McGeoch</a:t>
            </a:r>
            <a:endParaRPr lang="en-US" sz="1350" dirty="0"/>
          </a:p>
          <a:p>
            <a:endParaRPr lang="en-US" sz="1350" dirty="0"/>
          </a:p>
          <a:p>
            <a:r>
              <a:rPr lang="en-US" sz="1350" dirty="0"/>
              <a:t>Nature 522, 431–438 (25 June 2015)</a:t>
            </a:r>
          </a:p>
          <a:p>
            <a:r>
              <a:rPr lang="en-US" sz="1350" dirty="0" err="1">
                <a:hlinkClick r:id="rId3"/>
              </a:rPr>
              <a:t>doi</a:t>
            </a:r>
            <a:r>
              <a:rPr lang="en-US" sz="1350" dirty="0">
                <a:hlinkClick r:id="rId3"/>
              </a:rPr>
              <a:t>: 10.1038/nature14505</a:t>
            </a:r>
            <a:endParaRPr lang="en-US" sz="1350" dirty="0"/>
          </a:p>
        </p:txBody>
      </p:sp>
    </p:spTree>
    <p:extLst>
      <p:ext uri="{BB962C8B-B14F-4D97-AF65-F5344CB8AC3E}">
        <p14:creationId xmlns:p14="http://schemas.microsoft.com/office/powerpoint/2010/main" val="520661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592853" y="247007"/>
            <a:ext cx="3964547" cy="300082"/>
          </a:xfrm>
          <a:prstGeom prst="rect">
            <a:avLst/>
          </a:prstGeom>
          <a:noFill/>
        </p:spPr>
        <p:txBody>
          <a:bodyPr wrap="none" rtlCol="0">
            <a:spAutoFit/>
          </a:bodyPr>
          <a:lstStyle/>
          <a:p>
            <a:r>
              <a:rPr lang="es-ES" sz="1350" dirty="0"/>
              <a:t>¿Cuáles son las causas de los gradientes latitudinales?</a:t>
            </a:r>
          </a:p>
        </p:txBody>
      </p:sp>
      <p:sp>
        <p:nvSpPr>
          <p:cNvPr id="4" name="CuadroTexto 3"/>
          <p:cNvSpPr txBox="1"/>
          <p:nvPr/>
        </p:nvSpPr>
        <p:spPr>
          <a:xfrm>
            <a:off x="592854" y="972087"/>
            <a:ext cx="7958294" cy="1338828"/>
          </a:xfrm>
          <a:prstGeom prst="rect">
            <a:avLst/>
          </a:prstGeom>
          <a:noFill/>
        </p:spPr>
        <p:txBody>
          <a:bodyPr wrap="square" rtlCol="0">
            <a:spAutoFit/>
          </a:bodyPr>
          <a:lstStyle/>
          <a:p>
            <a:r>
              <a:rPr lang="es-ES" sz="1350" dirty="0"/>
              <a:t>La circulación marina a gran escala (los giros oceánicos) y las zonas frontales dividen a los océanos en áreas donde las características físicas y químicas del agua son claramente distinguibles. Las corrientes periféricas representan las fronteras naturales de los </a:t>
            </a:r>
            <a:r>
              <a:rPr lang="es-ES" sz="1350" b="1" dirty="0">
                <a:solidFill>
                  <a:schemeClr val="tx1">
                    <a:lumMod val="50000"/>
                    <a:lumOff val="50000"/>
                  </a:schemeClr>
                </a:solidFill>
              </a:rPr>
              <a:t>biotopos</a:t>
            </a:r>
            <a:r>
              <a:rPr lang="es-ES" sz="1350" dirty="0"/>
              <a:t>, de manera que las fronteras de las áreas de distribución de las especies se concentran en las partes periféricas de la circulación del agua y presentan los máximos locales de riqueza de especies. A esto se le denomina </a:t>
            </a:r>
            <a:r>
              <a:rPr lang="es-ES" sz="1350" b="1" dirty="0" err="1">
                <a:solidFill>
                  <a:schemeClr val="tx1">
                    <a:lumMod val="50000"/>
                    <a:lumOff val="50000"/>
                  </a:schemeClr>
                </a:solidFill>
              </a:rPr>
              <a:t>sinperata</a:t>
            </a:r>
            <a:r>
              <a:rPr lang="es-ES" sz="1350" dirty="0"/>
              <a:t> (del griego: </a:t>
            </a:r>
            <a:r>
              <a:rPr lang="es-ES" sz="1350" dirty="0" err="1"/>
              <a:t>syn</a:t>
            </a:r>
            <a:r>
              <a:rPr lang="es-ES" sz="1350" dirty="0"/>
              <a:t> – juntos, </a:t>
            </a:r>
            <a:r>
              <a:rPr lang="es-ES" sz="1350" dirty="0" err="1"/>
              <a:t>peratos</a:t>
            </a:r>
            <a:r>
              <a:rPr lang="es-ES" sz="1350" dirty="0"/>
              <a:t> – dispuesto a pasar); el término fue propuesto por </a:t>
            </a:r>
            <a:r>
              <a:rPr lang="es-ES" sz="1350" dirty="0" err="1"/>
              <a:t>Kuznetsov</a:t>
            </a:r>
            <a:r>
              <a:rPr lang="es-ES" sz="1350" dirty="0"/>
              <a:t> (1936).</a:t>
            </a:r>
          </a:p>
        </p:txBody>
      </p:sp>
      <p:pic>
        <p:nvPicPr>
          <p:cNvPr id="2" name="Imagen 1"/>
          <p:cNvPicPr>
            <a:picLocks noChangeAspect="1"/>
          </p:cNvPicPr>
          <p:nvPr/>
        </p:nvPicPr>
        <p:blipFill>
          <a:blip r:embed="rId2"/>
          <a:stretch>
            <a:fillRect/>
          </a:stretch>
        </p:blipFill>
        <p:spPr>
          <a:xfrm>
            <a:off x="4323982" y="2417778"/>
            <a:ext cx="3965908" cy="2339267"/>
          </a:xfrm>
          <a:prstGeom prst="rect">
            <a:avLst/>
          </a:prstGeom>
        </p:spPr>
      </p:pic>
      <p:sp>
        <p:nvSpPr>
          <p:cNvPr id="3" name="CuadroTexto 2"/>
          <p:cNvSpPr txBox="1"/>
          <p:nvPr/>
        </p:nvSpPr>
        <p:spPr>
          <a:xfrm>
            <a:off x="592853" y="3155750"/>
            <a:ext cx="2803490" cy="1015663"/>
          </a:xfrm>
          <a:prstGeom prst="rect">
            <a:avLst/>
          </a:prstGeom>
          <a:noFill/>
        </p:spPr>
        <p:txBody>
          <a:bodyPr wrap="square" rtlCol="0">
            <a:spAutoFit/>
          </a:bodyPr>
          <a:lstStyle/>
          <a:p>
            <a:pPr algn="just"/>
            <a:r>
              <a:rPr lang="es-ES" sz="1200" dirty="0"/>
              <a:t>Las corrientes superficiales se muestran en </a:t>
            </a:r>
            <a:r>
              <a:rPr lang="es-ES" sz="1200" b="1" dirty="0">
                <a:solidFill>
                  <a:srgbClr val="FF0000"/>
                </a:solidFill>
              </a:rPr>
              <a:t>rojo</a:t>
            </a:r>
            <a:r>
              <a:rPr lang="es-ES" sz="1200" dirty="0"/>
              <a:t>, las aguas profundas en </a:t>
            </a:r>
            <a:r>
              <a:rPr lang="es-ES" sz="1200" b="1" dirty="0">
                <a:solidFill>
                  <a:srgbClr val="00B0F0"/>
                </a:solidFill>
              </a:rPr>
              <a:t>azul claro</a:t>
            </a:r>
            <a:r>
              <a:rPr lang="es-ES" sz="1200" dirty="0"/>
              <a:t>, las de fondo en </a:t>
            </a:r>
            <a:r>
              <a:rPr lang="es-ES" sz="1200" b="1" dirty="0">
                <a:solidFill>
                  <a:schemeClr val="accent1"/>
                </a:solidFill>
              </a:rPr>
              <a:t>azul oscuro</a:t>
            </a:r>
            <a:r>
              <a:rPr lang="es-ES" sz="1200" dirty="0"/>
              <a:t>. Los principales sitios de formación de aguas profundas se muestran en </a:t>
            </a:r>
            <a:r>
              <a:rPr lang="es-ES" sz="1200" b="1" dirty="0">
                <a:solidFill>
                  <a:srgbClr val="FFC000"/>
                </a:solidFill>
              </a:rPr>
              <a:t>naranja</a:t>
            </a:r>
            <a:endParaRPr lang="es-ES" sz="1200" dirty="0"/>
          </a:p>
        </p:txBody>
      </p:sp>
    </p:spTree>
    <p:extLst>
      <p:ext uri="{BB962C8B-B14F-4D97-AF65-F5344CB8AC3E}">
        <p14:creationId xmlns:p14="http://schemas.microsoft.com/office/powerpoint/2010/main" val="3578545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607453" y="291689"/>
            <a:ext cx="3964547" cy="300082"/>
          </a:xfrm>
          <a:prstGeom prst="rect">
            <a:avLst/>
          </a:prstGeom>
          <a:noFill/>
        </p:spPr>
        <p:txBody>
          <a:bodyPr wrap="none" rtlCol="0">
            <a:spAutoFit/>
          </a:bodyPr>
          <a:lstStyle/>
          <a:p>
            <a:r>
              <a:rPr lang="es-ES" sz="1350" dirty="0"/>
              <a:t>¿Cuáles son las causas de los gradientes latitudinales?</a:t>
            </a:r>
          </a:p>
        </p:txBody>
      </p:sp>
      <p:sp>
        <p:nvSpPr>
          <p:cNvPr id="4" name="CuadroTexto 3"/>
          <p:cNvSpPr txBox="1"/>
          <p:nvPr/>
        </p:nvSpPr>
        <p:spPr>
          <a:xfrm>
            <a:off x="612949" y="1313933"/>
            <a:ext cx="7938197" cy="954107"/>
          </a:xfrm>
          <a:prstGeom prst="rect">
            <a:avLst/>
          </a:prstGeom>
          <a:noFill/>
        </p:spPr>
        <p:txBody>
          <a:bodyPr wrap="square" rtlCol="0">
            <a:spAutoFit/>
          </a:bodyPr>
          <a:lstStyle/>
          <a:p>
            <a:r>
              <a:rPr lang="es-ES" sz="1400" dirty="0"/>
              <a:t>En la zona de los frentes hidrológicos ocurren cambios marcados en las características físicas y químicas que limitan la distribución de muchas especies. Al mínimo local de la riqueza de especies se le llama </a:t>
            </a:r>
            <a:r>
              <a:rPr lang="es-ES" sz="1400" b="1" dirty="0" err="1">
                <a:solidFill>
                  <a:schemeClr val="tx1">
                    <a:lumMod val="50000"/>
                    <a:lumOff val="50000"/>
                  </a:schemeClr>
                </a:solidFill>
              </a:rPr>
              <a:t>asinperata</a:t>
            </a:r>
            <a:r>
              <a:rPr lang="es-ES" sz="1400" dirty="0"/>
              <a:t> y se han registrado en estas zonas. Ambas, </a:t>
            </a:r>
            <a:r>
              <a:rPr lang="es-ES" sz="1400" dirty="0" err="1"/>
              <a:t>sinperatas</a:t>
            </a:r>
            <a:r>
              <a:rPr lang="es-ES" sz="1400" dirty="0"/>
              <a:t> y </a:t>
            </a:r>
            <a:r>
              <a:rPr lang="es-ES" sz="1400" dirty="0" err="1"/>
              <a:t>asinperatas</a:t>
            </a:r>
            <a:r>
              <a:rPr lang="es-ES" sz="1400" dirty="0"/>
              <a:t> constituyen la base de la zonación de flora y fauna.</a:t>
            </a:r>
          </a:p>
        </p:txBody>
      </p:sp>
      <p:pic>
        <p:nvPicPr>
          <p:cNvPr id="2049" name="Picture 1" descr="page1image4190523616">
            <a:hlinkClick r:id="rId2"/>
            <a:extLst>
              <a:ext uri="{FF2B5EF4-FFF2-40B4-BE49-F238E27FC236}">
                <a16:creationId xmlns:a16="http://schemas.microsoft.com/office/drawing/2014/main" id="{C34BF938-2836-A94F-BBAD-B75A0CD5DE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668" y="2418081"/>
            <a:ext cx="1143328" cy="154657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F43B57B-FA13-B341-A95C-177123AD980C}"/>
              </a:ext>
            </a:extLst>
          </p:cNvPr>
          <p:cNvSpPr/>
          <p:nvPr/>
        </p:nvSpPr>
        <p:spPr>
          <a:xfrm>
            <a:off x="1970116" y="2418081"/>
            <a:ext cx="6581030" cy="738664"/>
          </a:xfrm>
          <a:prstGeom prst="rect">
            <a:avLst/>
          </a:prstGeom>
        </p:spPr>
        <p:txBody>
          <a:bodyPr wrap="square">
            <a:spAutoFit/>
          </a:bodyPr>
          <a:lstStyle/>
          <a:p>
            <a:r>
              <a:rPr lang="es-ES" sz="1400" dirty="0"/>
              <a:t>Sin embargo, la diversidad de organismos no es solamente un producto de las condiciones físicas locales, sino una consecuencia evolutiva de los procesos adaptativos de los organismos y </a:t>
            </a:r>
            <a:r>
              <a:rPr lang="es-ES" sz="1400" dirty="0" err="1"/>
              <a:t>trofodinámicos</a:t>
            </a:r>
            <a:r>
              <a:rPr lang="es-ES" sz="1400" dirty="0"/>
              <a:t> de los ecosistemas.</a:t>
            </a:r>
          </a:p>
        </p:txBody>
      </p:sp>
      <p:sp>
        <p:nvSpPr>
          <p:cNvPr id="3" name="TextBox 2">
            <a:extLst>
              <a:ext uri="{FF2B5EF4-FFF2-40B4-BE49-F238E27FC236}">
                <a16:creationId xmlns:a16="http://schemas.microsoft.com/office/drawing/2014/main" id="{EC296936-850C-3742-A41C-46188E7A0F4F}"/>
              </a:ext>
            </a:extLst>
          </p:cNvPr>
          <p:cNvSpPr txBox="1"/>
          <p:nvPr/>
        </p:nvSpPr>
        <p:spPr>
          <a:xfrm>
            <a:off x="1042804" y="3991588"/>
            <a:ext cx="393056" cy="246221"/>
          </a:xfrm>
          <a:prstGeom prst="rect">
            <a:avLst/>
          </a:prstGeom>
          <a:noFill/>
        </p:spPr>
        <p:txBody>
          <a:bodyPr wrap="none" rtlCol="0">
            <a:spAutoFit/>
          </a:bodyPr>
          <a:lstStyle/>
          <a:p>
            <a:r>
              <a:rPr lang="es-ES_tradnl" sz="1000" b="1" dirty="0">
                <a:solidFill>
                  <a:schemeClr val="accent1"/>
                </a:solidFill>
                <a:hlinkClick r:id="rId2"/>
              </a:rPr>
              <a:t>PDF</a:t>
            </a:r>
            <a:endParaRPr lang="es-ES_tradnl" sz="1000" b="1" dirty="0">
              <a:solidFill>
                <a:schemeClr val="accent1"/>
              </a:solidFill>
            </a:endParaRPr>
          </a:p>
        </p:txBody>
      </p:sp>
    </p:spTree>
    <p:extLst>
      <p:ext uri="{BB962C8B-B14F-4D97-AF65-F5344CB8AC3E}">
        <p14:creationId xmlns:p14="http://schemas.microsoft.com/office/powerpoint/2010/main" val="293403831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328</TotalTime>
  <Words>1934</Words>
  <Application>Microsoft Macintosh PowerPoint</Application>
  <PresentationFormat>On-screen Show (16:9)</PresentationFormat>
  <Paragraphs>103</Paragraphs>
  <Slides>24</Slides>
  <Notes>0</Notes>
  <HiddenSlides>0</HiddenSlides>
  <MMClips>1</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29" baseType="lpstr">
      <vt:lpstr>Arial</vt:lpstr>
      <vt:lpstr>Calibri</vt:lpstr>
      <vt:lpstr>Palatino-Roman</vt:lpstr>
      <vt:lpstr>Tema de Office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Xavier</dc:creator>
  <cp:lastModifiedBy>Xavier</cp:lastModifiedBy>
  <cp:revision>9</cp:revision>
  <dcterms:created xsi:type="dcterms:W3CDTF">2020-10-20T16:24:27Z</dcterms:created>
  <dcterms:modified xsi:type="dcterms:W3CDTF">2020-10-26T15:07:26Z</dcterms:modified>
</cp:coreProperties>
</file>